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notesSlides/notesSlide2.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2"/>
  </p:sldMasterIdLst>
  <p:notesMasterIdLst>
    <p:notesMasterId r:id="rId8"/>
  </p:notesMasterIdLst>
  <p:handoutMasterIdLst>
    <p:handoutMasterId r:id="rId9"/>
  </p:handoutMasterIdLst>
  <p:sldIdLst>
    <p:sldId id="258" r:id="rId3"/>
    <p:sldId id="257" r:id="rId4"/>
    <p:sldId id="256" r:id="rId5"/>
    <p:sldId id="259" r:id="rId6"/>
    <p:sldId id="260" r:id="rId7"/>
  </p:sldIdLst>
  <p:sldSz cx="32918400" cy="43891200"/>
  <p:notesSz cx="7004050" cy="929005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541A"/>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74" autoAdjust="0"/>
    <p:restoredTop sz="94629" autoAdjust="0"/>
  </p:normalViewPr>
  <p:slideViewPr>
    <p:cSldViewPr>
      <p:cViewPr varScale="1">
        <p:scale>
          <a:sx n="19" d="100"/>
          <a:sy n="19" d="100"/>
        </p:scale>
        <p:origin x="3184" y="320"/>
      </p:cViewPr>
      <p:guideLst>
        <p:guide orient="horz" pos="13824"/>
        <p:guide pos="10368"/>
      </p:guideLst>
    </p:cSldViewPr>
  </p:slideViewPr>
  <p:notesTextViewPr>
    <p:cViewPr>
      <p:scale>
        <a:sx n="1" d="1"/>
        <a:sy n="1" d="1"/>
      </p:scale>
      <p:origin x="0" y="0"/>
    </p:cViewPr>
  </p:notesTextViewPr>
  <p:sorterViewPr>
    <p:cViewPr>
      <p:scale>
        <a:sx n="100" d="100"/>
        <a:sy n="100" d="100"/>
      </p:scale>
      <p:origin x="0" y="0"/>
    </p:cViewPr>
  </p:sorterViewPr>
  <p:gridSpacing cx="76319" cy="76319"/>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Linh%20Nguyen\Downloads\So%20lieu%20Paper1%20(2).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inh%20Nguyen\Downloads\So%20lieu%20Paper1%20(2).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inh%20Nguyen\Desktop\So%20lieu%20Paper1.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3" Type="http://schemas.openxmlformats.org/officeDocument/2006/relationships/oleObject" Target="file:///C:\Users\Linh%20Nguyen\Downloads\So%20lieu%20Paper1%20(2).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C:\Users\Linh%20Nguyen\Downloads\So%20lieu%20Paper1%20(2).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C:\Users\Linh%20Nguyen\Desktop\So%20lieu%20Paper1.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DE7-B94C-B664-0D6D8BE73E5C}"/>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5DE7-B94C-B664-0D6D8BE73E5C}"/>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3.4</c:v>
                </c:pt>
              </c:numCache>
            </c:numRef>
          </c:val>
          <c:extLst>
            <c:ext xmlns:c16="http://schemas.microsoft.com/office/drawing/2014/chart" uri="{C3380CC4-5D6E-409C-BE32-E72D297353CC}">
              <c16:uniqueId val="{00000002-5DE7-B94C-B664-0D6D8BE73E5C}"/>
            </c:ext>
          </c:extLst>
        </c:ser>
        <c:dLbls>
          <c:showLegendKey val="0"/>
          <c:showVal val="0"/>
          <c:showCatName val="0"/>
          <c:showSerName val="0"/>
          <c:showPercent val="0"/>
          <c:showBubbleSize val="0"/>
        </c:dLbls>
        <c:gapWidth val="150"/>
        <c:axId val="93736960"/>
        <c:axId val="93738496"/>
      </c:barChart>
      <c:catAx>
        <c:axId val="93736960"/>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en-US" sz="1800" b="0" i="0" u="none" strike="noStrike" kern="1200" baseline="0">
                <a:solidFill>
                  <a:schemeClr val="tx1"/>
                </a:solidFill>
                <a:latin typeface="+mn-lt"/>
                <a:ea typeface="+mn-ea"/>
                <a:cs typeface="+mn-cs"/>
              </a:defRPr>
            </a:pPr>
            <a:endParaRPr lang="en-VN"/>
          </a:p>
        </c:txPr>
        <c:crossAx val="93738496"/>
        <c:crosses val="autoZero"/>
        <c:auto val="1"/>
        <c:lblAlgn val="ctr"/>
        <c:lblOffset val="100"/>
        <c:noMultiLvlLbl val="0"/>
      </c:catAx>
      <c:valAx>
        <c:axId val="93738496"/>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en-US" sz="1800" b="0" i="0" u="none" strike="noStrike" kern="1200" baseline="0">
                <a:solidFill>
                  <a:schemeClr val="tx1"/>
                </a:solidFill>
                <a:latin typeface="+mn-lt"/>
                <a:ea typeface="+mn-ea"/>
                <a:cs typeface="+mn-cs"/>
              </a:defRPr>
            </a:pPr>
            <a:endParaRPr lang="en-VN"/>
          </a:p>
        </c:txPr>
        <c:crossAx val="93736960"/>
        <c:crosses val="autoZero"/>
        <c:crossBetween val="between"/>
      </c:valAx>
    </c:plotArea>
    <c:legend>
      <c:legendPos val="r"/>
      <c:overlay val="0"/>
      <c:txPr>
        <a:bodyPr rot="0" spcFirstLastPara="0" vertOverflow="ellipsis" vert="horz" wrap="square" anchor="ctr" anchorCtr="1"/>
        <a:lstStyle/>
        <a:p>
          <a:pPr>
            <a:defRPr lang="en-US" sz="1800" b="0" i="0" u="none" strike="noStrike" kern="1200" baseline="0">
              <a:solidFill>
                <a:schemeClr val="tx1"/>
              </a:solidFill>
              <a:latin typeface="+mn-lt"/>
              <a:ea typeface="+mn-ea"/>
              <a:cs typeface="+mn-cs"/>
            </a:defRPr>
          </a:pPr>
          <a:endParaRPr lang="en-VN"/>
        </a:p>
      </c:txPr>
    </c:legend>
    <c:plotVisOnly val="1"/>
    <c:dispBlanksAs val="gap"/>
    <c:showDLblsOverMax val="0"/>
  </c:chart>
  <c:txPr>
    <a:bodyPr/>
    <a:lstStyle/>
    <a:p>
      <a:pPr>
        <a:defRPr lang="en-US" sz="1800"/>
      </a:pPr>
      <a:endParaRPr lang="en-V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02567629527699"/>
          <c:y val="1.6477857878475801E-2"/>
          <c:w val="0.78631361760660201"/>
          <c:h val="0.82850154479917604"/>
        </c:manualLayout>
      </c:layout>
      <c:scatterChart>
        <c:scatterStyle val="lineMarker"/>
        <c:varyColors val="0"/>
        <c:ser>
          <c:idx val="0"/>
          <c:order val="0"/>
          <c:tx>
            <c:strRef>
              <c:f>450W</c:f>
              <c:strCache>
                <c:ptCount val="1"/>
                <c:pt idx="0">
                  <c:v>450W</c:v>
                </c:pt>
              </c:strCache>
            </c:strRef>
          </c:tx>
          <c:spPr>
            <a:ln w="38100" cap="rnd">
              <a:solidFill>
                <a:srgbClr val="002060"/>
              </a:solidFill>
              <a:prstDash val="dash"/>
              <a:round/>
            </a:ln>
            <a:effectLst/>
          </c:spPr>
          <c:marker>
            <c:symbol val="circle"/>
            <c:size val="12"/>
            <c:spPr>
              <a:solidFill>
                <a:schemeClr val="accent1">
                  <a:lumMod val="50000"/>
                </a:schemeClr>
              </a:solidFill>
              <a:ln w="9525">
                <a:solidFill>
                  <a:schemeClr val="accent1">
                    <a:lumMod val="50000"/>
                  </a:schemeClr>
                </a:solidFill>
              </a:ln>
              <a:effectLst/>
            </c:spPr>
          </c:marker>
          <c:xVal>
            <c:numRef>
              <c:f>'[So lieu Paper1 (2).xlsx]Phần 2-Động học'!$A$7:$A$24</c:f>
              <c:numCache>
                <c:formatCode>General</c:formatCode>
                <c:ptCount val="18"/>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numCache>
            </c:numRef>
          </c:xVal>
          <c:yVal>
            <c:numRef>
              <c:f>'[So lieu Paper1 (2).xlsx]Phần 2-Động học'!$B$7:$B$24</c:f>
              <c:numCache>
                <c:formatCode>General</c:formatCode>
                <c:ptCount val="18"/>
                <c:pt idx="0">
                  <c:v>14.5376264321264</c:v>
                </c:pt>
                <c:pt idx="1">
                  <c:v>10.41162561374</c:v>
                </c:pt>
                <c:pt idx="2">
                  <c:v>7.8055949394047097</c:v>
                </c:pt>
                <c:pt idx="3">
                  <c:v>6.2122983895894199</c:v>
                </c:pt>
                <c:pt idx="4">
                  <c:v>5.1294067137199004</c:v>
                </c:pt>
                <c:pt idx="5">
                  <c:v>4.2627125082706101</c:v>
                </c:pt>
                <c:pt idx="6">
                  <c:v>3.5121582628511998</c:v>
                </c:pt>
                <c:pt idx="7">
                  <c:v>2.8701560757015399</c:v>
                </c:pt>
                <c:pt idx="8">
                  <c:v>2.3173136585581799</c:v>
                </c:pt>
                <c:pt idx="9">
                  <c:v>1.82704483935976</c:v>
                </c:pt>
                <c:pt idx="10">
                  <c:v>1.4114979103627601</c:v>
                </c:pt>
                <c:pt idx="11">
                  <c:v>1.05575187656563</c:v>
                </c:pt>
                <c:pt idx="12">
                  <c:v>0.638011675965243</c:v>
                </c:pt>
                <c:pt idx="13">
                  <c:v>0.43111754812706399</c:v>
                </c:pt>
                <c:pt idx="14">
                  <c:v>0.27142770541120098</c:v>
                </c:pt>
                <c:pt idx="15">
                  <c:v>0.157890389662806</c:v>
                </c:pt>
                <c:pt idx="16">
                  <c:v>0.13162211505826901</c:v>
                </c:pt>
                <c:pt idx="17">
                  <c:v>0.11285080799705401</c:v>
                </c:pt>
              </c:numCache>
            </c:numRef>
          </c:yVal>
          <c:smooth val="0"/>
          <c:extLst>
            <c:ext xmlns:c16="http://schemas.microsoft.com/office/drawing/2014/chart" uri="{C3380CC4-5D6E-409C-BE32-E72D297353CC}">
              <c16:uniqueId val="{00000000-3310-8C4A-A258-C9A27A38219D}"/>
            </c:ext>
          </c:extLst>
        </c:ser>
        <c:ser>
          <c:idx val="1"/>
          <c:order val="1"/>
          <c:tx>
            <c:strRef>
              <c:f>300W</c:f>
              <c:strCache>
                <c:ptCount val="1"/>
                <c:pt idx="0">
                  <c:v>300W</c:v>
                </c:pt>
              </c:strCache>
            </c:strRef>
          </c:tx>
          <c:spPr>
            <a:ln w="38100" cap="rnd">
              <a:solidFill>
                <a:schemeClr val="accent6">
                  <a:lumMod val="75000"/>
                </a:schemeClr>
              </a:solidFill>
              <a:round/>
            </a:ln>
            <a:effectLst/>
          </c:spPr>
          <c:marker>
            <c:symbol val="square"/>
            <c:size val="10"/>
            <c:spPr>
              <a:solidFill>
                <a:schemeClr val="accent6">
                  <a:lumMod val="75000"/>
                </a:schemeClr>
              </a:solidFill>
              <a:ln w="9525">
                <a:solidFill>
                  <a:schemeClr val="accent6">
                    <a:lumMod val="75000"/>
                  </a:schemeClr>
                </a:solidFill>
              </a:ln>
              <a:effectLst/>
            </c:spPr>
          </c:marker>
          <c:xVal>
            <c:numRef>
              <c:f>'[So lieu Paper1 (2).xlsx]Phần 2-Động học'!$C$7:$C$30</c:f>
              <c:numCache>
                <c:formatCode>General</c:formatCode>
                <c:ptCount val="24"/>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numCache>
            </c:numRef>
          </c:xVal>
          <c:yVal>
            <c:numRef>
              <c:f>'[So lieu Paper1 (2).xlsx]Phần 2-Động học'!$D$7:$D$30</c:f>
              <c:numCache>
                <c:formatCode>General</c:formatCode>
                <c:ptCount val="24"/>
                <c:pt idx="0">
                  <c:v>14.1654246318408</c:v>
                </c:pt>
                <c:pt idx="1">
                  <c:v>11.555719600106601</c:v>
                </c:pt>
                <c:pt idx="2">
                  <c:v>9.8719026764609694</c:v>
                </c:pt>
                <c:pt idx="3">
                  <c:v>7.9022325922733101</c:v>
                </c:pt>
                <c:pt idx="4">
                  <c:v>6.9</c:v>
                </c:pt>
                <c:pt idx="5">
                  <c:v>6.00595708319333</c:v>
                </c:pt>
                <c:pt idx="6">
                  <c:v>5.5162952305127702</c:v>
                </c:pt>
                <c:pt idx="7">
                  <c:v>4.7611442132023498</c:v>
                </c:pt>
                <c:pt idx="8">
                  <c:v>4.3042769592871801</c:v>
                </c:pt>
                <c:pt idx="9">
                  <c:v>3.6568365034280998</c:v>
                </c:pt>
                <c:pt idx="10">
                  <c:v>3.12352936247119</c:v>
                </c:pt>
                <c:pt idx="11">
                  <c:v>2.67839293772641</c:v>
                </c:pt>
                <c:pt idx="12">
                  <c:v>2.2215596292788402</c:v>
                </c:pt>
                <c:pt idx="13">
                  <c:v>1.81483132580518</c:v>
                </c:pt>
                <c:pt idx="14">
                  <c:v>1.39745339506848</c:v>
                </c:pt>
                <c:pt idx="15">
                  <c:v>1.10843560733763</c:v>
                </c:pt>
                <c:pt idx="16">
                  <c:v>0.83135915740976596</c:v>
                </c:pt>
                <c:pt idx="17">
                  <c:v>0.63749441686388397</c:v>
                </c:pt>
                <c:pt idx="18">
                  <c:v>0.47956497154482097</c:v>
                </c:pt>
                <c:pt idx="19">
                  <c:v>0.36639625681253501</c:v>
                </c:pt>
                <c:pt idx="20">
                  <c:v>0.252645935583099</c:v>
                </c:pt>
                <c:pt idx="21">
                  <c:v>0.19660015453891</c:v>
                </c:pt>
                <c:pt idx="22">
                  <c:v>0.13700000000000001</c:v>
                </c:pt>
                <c:pt idx="23">
                  <c:v>0.103667731629393</c:v>
                </c:pt>
              </c:numCache>
            </c:numRef>
          </c:yVal>
          <c:smooth val="0"/>
          <c:extLst>
            <c:ext xmlns:c16="http://schemas.microsoft.com/office/drawing/2014/chart" uri="{C3380CC4-5D6E-409C-BE32-E72D297353CC}">
              <c16:uniqueId val="{00000001-3310-8C4A-A258-C9A27A38219D}"/>
            </c:ext>
          </c:extLst>
        </c:ser>
        <c:ser>
          <c:idx val="2"/>
          <c:order val="2"/>
          <c:tx>
            <c:strRef>
              <c:f>150W</c:f>
              <c:strCache>
                <c:ptCount val="1"/>
                <c:pt idx="0">
                  <c:v>150W</c:v>
                </c:pt>
              </c:strCache>
            </c:strRef>
          </c:tx>
          <c:spPr>
            <a:ln w="38100" cap="rnd">
              <a:solidFill>
                <a:schemeClr val="accent1">
                  <a:lumMod val="60000"/>
                  <a:lumOff val="40000"/>
                </a:schemeClr>
              </a:solidFill>
              <a:prstDash val="sysDash"/>
              <a:round/>
            </a:ln>
            <a:effectLst/>
          </c:spPr>
          <c:marker>
            <c:symbol val="triangle"/>
            <c:size val="10"/>
            <c:spPr>
              <a:solidFill>
                <a:schemeClr val="accent1">
                  <a:lumMod val="40000"/>
                  <a:lumOff val="60000"/>
                  <a:alpha val="94000"/>
                </a:schemeClr>
              </a:solidFill>
              <a:ln w="9525">
                <a:solidFill>
                  <a:schemeClr val="accent1">
                    <a:lumMod val="60000"/>
                    <a:lumOff val="40000"/>
                  </a:schemeClr>
                </a:solidFill>
              </a:ln>
              <a:effectLst/>
            </c:spPr>
          </c:marker>
          <c:xVal>
            <c:numRef>
              <c:f>'[So lieu Paper1 (2).xlsx]Phần 2-Động học'!$E$7:$E$35</c:f>
              <c:numCache>
                <c:formatCode>General</c:formatCode>
                <c:ptCount val="29"/>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numCache>
            </c:numRef>
          </c:xVal>
          <c:yVal>
            <c:numRef>
              <c:f>'[So lieu Paper1 (2).xlsx]Phần 2-Động học'!$F$7:$F$35</c:f>
              <c:numCache>
                <c:formatCode>General</c:formatCode>
                <c:ptCount val="29"/>
                <c:pt idx="0">
                  <c:v>13.7789904464701</c:v>
                </c:pt>
                <c:pt idx="1">
                  <c:v>12.619774985628601</c:v>
                </c:pt>
                <c:pt idx="2">
                  <c:v>11.365495058991</c:v>
                </c:pt>
                <c:pt idx="3">
                  <c:v>10.2383318277627</c:v>
                </c:pt>
                <c:pt idx="4">
                  <c:v>9.1979797979797997</c:v>
                </c:pt>
                <c:pt idx="5">
                  <c:v>8.2524376556896897</c:v>
                </c:pt>
                <c:pt idx="6">
                  <c:v>7.4849415564862696</c:v>
                </c:pt>
                <c:pt idx="7">
                  <c:v>6.7174262954750796</c:v>
                </c:pt>
                <c:pt idx="8">
                  <c:v>6.0497139415838603</c:v>
                </c:pt>
                <c:pt idx="9">
                  <c:v>5.4570173277490301</c:v>
                </c:pt>
                <c:pt idx="10">
                  <c:v>4.6208699460732001</c:v>
                </c:pt>
                <c:pt idx="11">
                  <c:v>4.1119268566422997</c:v>
                </c:pt>
                <c:pt idx="12">
                  <c:v>3.6361747556869499</c:v>
                </c:pt>
                <c:pt idx="13">
                  <c:v>3.1250253209602801</c:v>
                </c:pt>
                <c:pt idx="14">
                  <c:v>2.7331143412444199</c:v>
                </c:pt>
                <c:pt idx="15">
                  <c:v>2.4077769565574401</c:v>
                </c:pt>
                <c:pt idx="16">
                  <c:v>1.9669896799978099</c:v>
                </c:pt>
                <c:pt idx="17">
                  <c:v>1.72179792504996</c:v>
                </c:pt>
                <c:pt idx="18">
                  <c:v>1.4628507295174</c:v>
                </c:pt>
                <c:pt idx="19">
                  <c:v>1.25160822315294</c:v>
                </c:pt>
                <c:pt idx="20">
                  <c:v>1.0304946483808299</c:v>
                </c:pt>
                <c:pt idx="21">
                  <c:v>0.89651255098409499</c:v>
                </c:pt>
                <c:pt idx="22">
                  <c:v>0.66145191754947796</c:v>
                </c:pt>
                <c:pt idx="23">
                  <c:v>0.49770879526977102</c:v>
                </c:pt>
                <c:pt idx="24">
                  <c:v>0.38163203854260702</c:v>
                </c:pt>
                <c:pt idx="25">
                  <c:v>0.291004899947989</c:v>
                </c:pt>
                <c:pt idx="26">
                  <c:v>0.20405682844707199</c:v>
                </c:pt>
                <c:pt idx="27">
                  <c:v>0.15755112096575499</c:v>
                </c:pt>
                <c:pt idx="28">
                  <c:v>9.6550874599654904E-2</c:v>
                </c:pt>
              </c:numCache>
            </c:numRef>
          </c:yVal>
          <c:smooth val="0"/>
          <c:extLst>
            <c:ext xmlns:c16="http://schemas.microsoft.com/office/drawing/2014/chart" uri="{C3380CC4-5D6E-409C-BE32-E72D297353CC}">
              <c16:uniqueId val="{00000002-3310-8C4A-A258-C9A27A38219D}"/>
            </c:ext>
          </c:extLst>
        </c:ser>
        <c:dLbls>
          <c:showLegendKey val="0"/>
          <c:showVal val="0"/>
          <c:showCatName val="0"/>
          <c:showSerName val="0"/>
          <c:showPercent val="0"/>
          <c:showBubbleSize val="0"/>
        </c:dLbls>
        <c:axId val="268269056"/>
        <c:axId val="268279808"/>
      </c:scatterChart>
      <c:valAx>
        <c:axId val="268269056"/>
        <c:scaling>
          <c:orientation val="minMax"/>
        </c:scaling>
        <c:delete val="0"/>
        <c:axPos val="b"/>
        <c:majorGridlines>
          <c:spPr>
            <a:ln w="38100"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en-US" sz="2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r>
                  <a:rPr lang="en-US" sz="280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Drying time (min)</a:t>
                </a:r>
              </a:p>
            </c:rich>
          </c:tx>
          <c:overlay val="0"/>
          <c:spPr>
            <a:noFill/>
            <a:ln>
              <a:noFill/>
            </a:ln>
            <a:effectLst/>
          </c:spPr>
          <c:txPr>
            <a:bodyPr rot="0" spcFirstLastPara="1" vertOverflow="ellipsis" vert="horz" wrap="square" anchor="ctr" anchorCtr="1"/>
            <a:lstStyle/>
            <a:p>
              <a:pPr>
                <a:defRPr lang="en-US" sz="2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title>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lang="en-US" sz="2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crossAx val="268279808"/>
        <c:crosses val="autoZero"/>
        <c:crossBetween val="midCat"/>
        <c:majorUnit val="50"/>
      </c:valAx>
      <c:valAx>
        <c:axId val="268279808"/>
        <c:scaling>
          <c:orientation val="minMax"/>
        </c:scaling>
        <c:delete val="0"/>
        <c:axPos val="l"/>
        <c:majorGridlines>
          <c:spPr>
            <a:ln w="38100"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2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r>
                  <a:rPr lang="en-US" sz="280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Moisture content, kg water/kg dried matter</a:t>
                </a:r>
              </a:p>
            </c:rich>
          </c:tx>
          <c:layout>
            <c:manualLayout>
              <c:xMode val="edge"/>
              <c:yMode val="edge"/>
              <c:x val="3.4387895460797802E-3"/>
              <c:y val="7.7491799641403694E-2"/>
            </c:manualLayout>
          </c:layout>
          <c:overlay val="0"/>
          <c:spPr>
            <a:noFill/>
            <a:ln>
              <a:noFill/>
            </a:ln>
            <a:effectLst/>
          </c:spPr>
          <c:txPr>
            <a:bodyPr rot="-5400000" spcFirstLastPara="1" vertOverflow="ellipsis" vert="horz" wrap="square" anchor="ctr" anchorCtr="1"/>
            <a:lstStyle/>
            <a:p>
              <a:pPr>
                <a:defRPr lang="en-US" sz="2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title>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lang="en-US" sz="2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crossAx val="268269056"/>
        <c:crosses val="autoZero"/>
        <c:crossBetween val="midCat"/>
      </c:valAx>
      <c:spPr>
        <a:noFill/>
        <a:ln>
          <a:noFill/>
        </a:ln>
        <a:effectLst/>
      </c:spPr>
    </c:plotArea>
    <c:legend>
      <c:legendPos val="b"/>
      <c:legendEntry>
        <c:idx val="0"/>
        <c:txPr>
          <a:bodyPr rot="0" spcFirstLastPara="1" vertOverflow="ellipsis" vert="horz" wrap="square" anchor="ctr" anchorCtr="1"/>
          <a:lstStyle/>
          <a:p>
            <a:pPr>
              <a:defRPr lang="en-US" sz="2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legendEntry>
      <c:legendEntry>
        <c:idx val="1"/>
        <c:txPr>
          <a:bodyPr rot="0" spcFirstLastPara="1" vertOverflow="ellipsis" vert="horz" wrap="square" anchor="ctr" anchorCtr="1"/>
          <a:lstStyle/>
          <a:p>
            <a:pPr>
              <a:defRPr lang="en-US" sz="2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legendEntry>
      <c:legendEntry>
        <c:idx val="2"/>
        <c:txPr>
          <a:bodyPr rot="0" spcFirstLastPara="1" vertOverflow="ellipsis" vert="horz" wrap="square" anchor="ctr" anchorCtr="1"/>
          <a:lstStyle/>
          <a:p>
            <a:pPr>
              <a:defRPr lang="en-US" sz="2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legendEntry>
      <c:layout>
        <c:manualLayout>
          <c:xMode val="edge"/>
          <c:yMode val="edge"/>
          <c:x val="0.238952007317629"/>
          <c:y val="2.46846691966787E-2"/>
          <c:w val="0.57736933976794302"/>
          <c:h val="0.11714674529371701"/>
        </c:manualLayout>
      </c:layout>
      <c:overlay val="0"/>
      <c:spPr>
        <a:noFill/>
        <a:ln w="12700">
          <a:noFill/>
        </a:ln>
        <a:effectLst/>
      </c:spPr>
      <c:txPr>
        <a:bodyPr rot="0" spcFirstLastPara="1" vertOverflow="ellipsis" vert="horz" wrap="square" anchor="ctr" anchorCtr="1"/>
        <a:lstStyle/>
        <a:p>
          <a:pPr>
            <a:defRPr lang="en-US" sz="2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legend>
    <c:plotVisOnly val="1"/>
    <c:dispBlanksAs val="gap"/>
    <c:showDLblsOverMax val="0"/>
  </c:chart>
  <c:spPr>
    <a:solidFill>
      <a:schemeClr val="bg1"/>
    </a:solidFill>
    <a:ln w="9525" cap="flat" cmpd="sng" algn="ctr">
      <a:noFill/>
      <a:round/>
    </a:ln>
    <a:effectLst/>
  </c:spPr>
  <c:txPr>
    <a:bodyPr/>
    <a:lstStyle/>
    <a:p>
      <a:pPr>
        <a:defRPr lang="en-US"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41711553723401"/>
          <c:y val="4.8451928299837001E-2"/>
          <c:w val="0.78784899359985106"/>
          <c:h val="0.77053775122216195"/>
        </c:manualLayout>
      </c:layout>
      <c:scatterChart>
        <c:scatterStyle val="lineMarker"/>
        <c:varyColors val="0"/>
        <c:ser>
          <c:idx val="0"/>
          <c:order val="0"/>
          <c:tx>
            <c:strRef>
              <c:f>450W</c:f>
              <c:strCache>
                <c:ptCount val="1"/>
                <c:pt idx="0">
                  <c:v>450W</c:v>
                </c:pt>
              </c:strCache>
            </c:strRef>
          </c:tx>
          <c:spPr>
            <a:ln w="25400" cap="rnd">
              <a:noFill/>
              <a:round/>
            </a:ln>
            <a:effectLst/>
          </c:spPr>
          <c:marker>
            <c:symbol val="circle"/>
            <c:size val="13"/>
            <c:spPr>
              <a:solidFill>
                <a:schemeClr val="accent1">
                  <a:lumMod val="50000"/>
                </a:schemeClr>
              </a:solidFill>
              <a:ln w="12700">
                <a:solidFill>
                  <a:schemeClr val="accent1">
                    <a:lumMod val="50000"/>
                  </a:schemeClr>
                </a:solidFill>
              </a:ln>
              <a:effectLst/>
            </c:spPr>
          </c:marker>
          <c:xVal>
            <c:numRef>
              <c:f>'[So lieu Paper1 (2).xlsx]Phần 2-Động học'!$B$42:$B$59</c:f>
              <c:numCache>
                <c:formatCode>General</c:formatCode>
                <c:ptCount val="18"/>
                <c:pt idx="0">
                  <c:v>14.5376264321264</c:v>
                </c:pt>
                <c:pt idx="1">
                  <c:v>10.41162561374</c:v>
                </c:pt>
                <c:pt idx="2">
                  <c:v>7.8055949394047097</c:v>
                </c:pt>
                <c:pt idx="3">
                  <c:v>6.2122983895894199</c:v>
                </c:pt>
                <c:pt idx="4">
                  <c:v>5.1294067137199004</c:v>
                </c:pt>
                <c:pt idx="5">
                  <c:v>4.2627125082706101</c:v>
                </c:pt>
                <c:pt idx="6">
                  <c:v>3.5121582628511998</c:v>
                </c:pt>
                <c:pt idx="7">
                  <c:v>2.8701560757015399</c:v>
                </c:pt>
                <c:pt idx="8">
                  <c:v>2.3173136585581799</c:v>
                </c:pt>
                <c:pt idx="9">
                  <c:v>1.82704483935976</c:v>
                </c:pt>
                <c:pt idx="10">
                  <c:v>1.4114979103627601</c:v>
                </c:pt>
                <c:pt idx="11">
                  <c:v>1.05575187656563</c:v>
                </c:pt>
                <c:pt idx="12">
                  <c:v>0.638011675965243</c:v>
                </c:pt>
                <c:pt idx="13">
                  <c:v>0.43111754812706399</c:v>
                </c:pt>
                <c:pt idx="14">
                  <c:v>0.27142770541120098</c:v>
                </c:pt>
                <c:pt idx="15">
                  <c:v>0.157890389662806</c:v>
                </c:pt>
                <c:pt idx="16">
                  <c:v>0.13162211505826901</c:v>
                </c:pt>
                <c:pt idx="17">
                  <c:v>0.11285080799705401</c:v>
                </c:pt>
              </c:numCache>
            </c:numRef>
          </c:xVal>
          <c:yVal>
            <c:numRef>
              <c:f>'[So lieu Paper1 (2).xlsx]Phần 2-Động học'!$C$42:$C$59</c:f>
              <c:numCache>
                <c:formatCode>General</c:formatCode>
                <c:ptCount val="18"/>
                <c:pt idx="0">
                  <c:v>0.412600081838642</c:v>
                </c:pt>
                <c:pt idx="1">
                  <c:v>0.26060306743352502</c:v>
                </c:pt>
                <c:pt idx="2">
                  <c:v>0.15932965498152801</c:v>
                </c:pt>
                <c:pt idx="3">
                  <c:v>0.10828916758695301</c:v>
                </c:pt>
                <c:pt idx="4">
                  <c:v>8.6669420544928794E-2</c:v>
                </c:pt>
                <c:pt idx="5">
                  <c:v>7.5055424541940904E-2</c:v>
                </c:pt>
                <c:pt idx="6">
                  <c:v>6.4200218714965895E-2</c:v>
                </c:pt>
                <c:pt idx="7">
                  <c:v>5.5284241714336102E-2</c:v>
                </c:pt>
                <c:pt idx="8">
                  <c:v>4.9026881919841898E-2</c:v>
                </c:pt>
                <c:pt idx="9">
                  <c:v>4.15546928997002E-2</c:v>
                </c:pt>
                <c:pt idx="10">
                  <c:v>3.5574603379712598E-2</c:v>
                </c:pt>
                <c:pt idx="11">
                  <c:v>4.1774020060038899E-2</c:v>
                </c:pt>
                <c:pt idx="12">
                  <c:v>2.0689412783818001E-2</c:v>
                </c:pt>
                <c:pt idx="13">
                  <c:v>1.59689842715862E-2</c:v>
                </c:pt>
                <c:pt idx="14">
                  <c:v>1.13537315748395E-2</c:v>
                </c:pt>
                <c:pt idx="15">
                  <c:v>2.6268274604536999E-3</c:v>
                </c:pt>
                <c:pt idx="16">
                  <c:v>1.8771307061215001E-3</c:v>
                </c:pt>
                <c:pt idx="17">
                  <c:v>0</c:v>
                </c:pt>
              </c:numCache>
            </c:numRef>
          </c:yVal>
          <c:smooth val="0"/>
          <c:extLst>
            <c:ext xmlns:c16="http://schemas.microsoft.com/office/drawing/2014/chart" uri="{C3380CC4-5D6E-409C-BE32-E72D297353CC}">
              <c16:uniqueId val="{00000000-05E1-574D-8AC0-7031BCD78ABD}"/>
            </c:ext>
          </c:extLst>
        </c:ser>
        <c:ser>
          <c:idx val="1"/>
          <c:order val="1"/>
          <c:tx>
            <c:strRef>
              <c:f>300W</c:f>
              <c:strCache>
                <c:ptCount val="1"/>
                <c:pt idx="0">
                  <c:v>300W</c:v>
                </c:pt>
              </c:strCache>
            </c:strRef>
          </c:tx>
          <c:spPr>
            <a:ln w="25400" cap="rnd">
              <a:noFill/>
              <a:round/>
            </a:ln>
            <a:effectLst/>
          </c:spPr>
          <c:marker>
            <c:symbol val="square"/>
            <c:size val="11"/>
            <c:spPr>
              <a:solidFill>
                <a:schemeClr val="accent6">
                  <a:lumMod val="75000"/>
                  <a:alpha val="94000"/>
                </a:schemeClr>
              </a:solidFill>
              <a:ln w="22225">
                <a:solidFill>
                  <a:schemeClr val="accent6">
                    <a:lumMod val="75000"/>
                  </a:schemeClr>
                </a:solidFill>
              </a:ln>
              <a:effectLst/>
            </c:spPr>
          </c:marker>
          <c:xVal>
            <c:numRef>
              <c:f>'[So lieu Paper1 (2).xlsx]Phần 2-Động học'!$E$42:$E$65</c:f>
              <c:numCache>
                <c:formatCode>General</c:formatCode>
                <c:ptCount val="24"/>
                <c:pt idx="0">
                  <c:v>14.1654246318408</c:v>
                </c:pt>
                <c:pt idx="1">
                  <c:v>11.555719600106601</c:v>
                </c:pt>
                <c:pt idx="2">
                  <c:v>9.8719026764609694</c:v>
                </c:pt>
                <c:pt idx="3">
                  <c:v>7.9022325922733101</c:v>
                </c:pt>
                <c:pt idx="4">
                  <c:v>6.2723244009619297</c:v>
                </c:pt>
                <c:pt idx="5">
                  <c:v>6.00595708319333</c:v>
                </c:pt>
                <c:pt idx="6">
                  <c:v>5.5162952305127702</c:v>
                </c:pt>
                <c:pt idx="7">
                  <c:v>4.7611442132023498</c:v>
                </c:pt>
                <c:pt idx="8">
                  <c:v>4.3042769592871801</c:v>
                </c:pt>
                <c:pt idx="9">
                  <c:v>3.6568365034280998</c:v>
                </c:pt>
                <c:pt idx="10">
                  <c:v>3.12352936247119</c:v>
                </c:pt>
                <c:pt idx="11">
                  <c:v>2.67839293772641</c:v>
                </c:pt>
                <c:pt idx="12">
                  <c:v>2.2215596292788402</c:v>
                </c:pt>
                <c:pt idx="13">
                  <c:v>1.81483132580518</c:v>
                </c:pt>
                <c:pt idx="14">
                  <c:v>1.39745339506848</c:v>
                </c:pt>
                <c:pt idx="15">
                  <c:v>1.10843560733763</c:v>
                </c:pt>
                <c:pt idx="16">
                  <c:v>0.83135915740976596</c:v>
                </c:pt>
                <c:pt idx="17">
                  <c:v>0.63749441686388397</c:v>
                </c:pt>
                <c:pt idx="18">
                  <c:v>0.47956497154482097</c:v>
                </c:pt>
                <c:pt idx="19">
                  <c:v>0.36639625681253501</c:v>
                </c:pt>
                <c:pt idx="20">
                  <c:v>0.252645935583099</c:v>
                </c:pt>
                <c:pt idx="21">
                  <c:v>0.19660015453891</c:v>
                </c:pt>
                <c:pt idx="22">
                  <c:v>0.13700000000000001</c:v>
                </c:pt>
                <c:pt idx="23">
                  <c:v>0.103667731629393</c:v>
                </c:pt>
              </c:numCache>
            </c:numRef>
          </c:xVal>
          <c:yVal>
            <c:numRef>
              <c:f>'[So lieu Paper1 (2).xlsx]Phần 2-Động học'!$F$42:$F$65</c:f>
              <c:numCache>
                <c:formatCode>General</c:formatCode>
                <c:ptCount val="24"/>
                <c:pt idx="0">
                  <c:v>0.26097050317341902</c:v>
                </c:pt>
                <c:pt idx="1">
                  <c:v>0.16838169236456699</c:v>
                </c:pt>
                <c:pt idx="2">
                  <c:v>0.19696700841876699</c:v>
                </c:pt>
                <c:pt idx="3">
                  <c:v>0.162990819131138</c:v>
                </c:pt>
                <c:pt idx="4">
                  <c:v>2.6636731776859799E-2</c:v>
                </c:pt>
                <c:pt idx="5">
                  <c:v>4.8966185268055601E-2</c:v>
                </c:pt>
                <c:pt idx="6">
                  <c:v>7.5515101731042603E-2</c:v>
                </c:pt>
                <c:pt idx="7">
                  <c:v>4.5686725391516698E-2</c:v>
                </c:pt>
                <c:pt idx="8">
                  <c:v>6.4744045585908294E-2</c:v>
                </c:pt>
                <c:pt idx="9">
                  <c:v>5.3330714095690901E-2</c:v>
                </c:pt>
                <c:pt idx="10">
                  <c:v>4.4513642474477297E-2</c:v>
                </c:pt>
                <c:pt idx="11">
                  <c:v>4.5683330844757501E-2</c:v>
                </c:pt>
                <c:pt idx="12">
                  <c:v>4.0672830347365498E-2</c:v>
                </c:pt>
                <c:pt idx="13">
                  <c:v>4.17377930736701E-2</c:v>
                </c:pt>
                <c:pt idx="14">
                  <c:v>2.8901778773084998E-2</c:v>
                </c:pt>
                <c:pt idx="15">
                  <c:v>2.7707644992786801E-2</c:v>
                </c:pt>
                <c:pt idx="16">
                  <c:v>1.9386474054588199E-2</c:v>
                </c:pt>
                <c:pt idx="17">
                  <c:v>1.57929445319063E-2</c:v>
                </c:pt>
                <c:pt idx="18">
                  <c:v>1.13168714732286E-2</c:v>
                </c:pt>
                <c:pt idx="19">
                  <c:v>1.13750321229436E-2</c:v>
                </c:pt>
                <c:pt idx="20">
                  <c:v>5.6045781044188501E-3</c:v>
                </c:pt>
                <c:pt idx="21">
                  <c:v>5.9600154538910098E-3</c:v>
                </c:pt>
                <c:pt idx="22">
                  <c:v>3.3332268370606902E-3</c:v>
                </c:pt>
                <c:pt idx="23">
                  <c:v>0</c:v>
                </c:pt>
              </c:numCache>
            </c:numRef>
          </c:yVal>
          <c:smooth val="0"/>
          <c:extLst>
            <c:ext xmlns:c16="http://schemas.microsoft.com/office/drawing/2014/chart" uri="{C3380CC4-5D6E-409C-BE32-E72D297353CC}">
              <c16:uniqueId val="{00000001-05E1-574D-8AC0-7031BCD78ABD}"/>
            </c:ext>
          </c:extLst>
        </c:ser>
        <c:ser>
          <c:idx val="2"/>
          <c:order val="2"/>
          <c:tx>
            <c:strRef>
              <c:f>150W</c:f>
              <c:strCache>
                <c:ptCount val="1"/>
                <c:pt idx="0">
                  <c:v>150W</c:v>
                </c:pt>
              </c:strCache>
            </c:strRef>
          </c:tx>
          <c:spPr>
            <a:ln w="25400" cap="rnd">
              <a:noFill/>
              <a:round/>
            </a:ln>
            <a:effectLst/>
          </c:spPr>
          <c:marker>
            <c:symbol val="triangle"/>
            <c:size val="13"/>
            <c:spPr>
              <a:solidFill>
                <a:schemeClr val="accent1">
                  <a:lumMod val="60000"/>
                  <a:lumOff val="40000"/>
                  <a:alpha val="97000"/>
                </a:schemeClr>
              </a:solidFill>
              <a:ln w="9525">
                <a:solidFill>
                  <a:schemeClr val="accent1">
                    <a:lumMod val="60000"/>
                    <a:lumOff val="40000"/>
                  </a:schemeClr>
                </a:solidFill>
              </a:ln>
              <a:effectLst/>
            </c:spPr>
          </c:marker>
          <c:xVal>
            <c:numRef>
              <c:f>'[So lieu Paper1 (2).xlsx]Phần 2-Động học'!$H$42:$H$70</c:f>
              <c:numCache>
                <c:formatCode>General</c:formatCode>
                <c:ptCount val="29"/>
                <c:pt idx="0">
                  <c:v>13.7789904464701</c:v>
                </c:pt>
                <c:pt idx="1">
                  <c:v>12.619774985628601</c:v>
                </c:pt>
                <c:pt idx="2">
                  <c:v>11.365495058991</c:v>
                </c:pt>
                <c:pt idx="3">
                  <c:v>10.2383318277627</c:v>
                </c:pt>
                <c:pt idx="4">
                  <c:v>9.1979797979797997</c:v>
                </c:pt>
                <c:pt idx="5">
                  <c:v>8.2524376556896897</c:v>
                </c:pt>
                <c:pt idx="6">
                  <c:v>7.4849415564862696</c:v>
                </c:pt>
                <c:pt idx="7">
                  <c:v>6.7174262954750796</c:v>
                </c:pt>
                <c:pt idx="8">
                  <c:v>6.0497139415838603</c:v>
                </c:pt>
                <c:pt idx="9">
                  <c:v>5.4570173277490301</c:v>
                </c:pt>
                <c:pt idx="10">
                  <c:v>4.6208699460732001</c:v>
                </c:pt>
                <c:pt idx="11">
                  <c:v>4.1119268566422997</c:v>
                </c:pt>
                <c:pt idx="12">
                  <c:v>3.6361747556869499</c:v>
                </c:pt>
                <c:pt idx="13">
                  <c:v>3.1250253209602801</c:v>
                </c:pt>
                <c:pt idx="14">
                  <c:v>2.7331143412444199</c:v>
                </c:pt>
                <c:pt idx="15">
                  <c:v>2.4077769565574401</c:v>
                </c:pt>
                <c:pt idx="16">
                  <c:v>1.9669896799978099</c:v>
                </c:pt>
                <c:pt idx="17">
                  <c:v>1.72179792504996</c:v>
                </c:pt>
                <c:pt idx="18">
                  <c:v>1.4628507295174</c:v>
                </c:pt>
                <c:pt idx="19">
                  <c:v>1.25160822315294</c:v>
                </c:pt>
                <c:pt idx="20">
                  <c:v>1.0304946483808299</c:v>
                </c:pt>
                <c:pt idx="21">
                  <c:v>0.89651255098409499</c:v>
                </c:pt>
                <c:pt idx="22">
                  <c:v>0.66145191754947796</c:v>
                </c:pt>
                <c:pt idx="23">
                  <c:v>0.49770879526977102</c:v>
                </c:pt>
                <c:pt idx="24">
                  <c:v>0.38163203854260702</c:v>
                </c:pt>
                <c:pt idx="25">
                  <c:v>0.291004899947989</c:v>
                </c:pt>
                <c:pt idx="26">
                  <c:v>0.20405682844707199</c:v>
                </c:pt>
                <c:pt idx="27">
                  <c:v>0.15755112096575499</c:v>
                </c:pt>
                <c:pt idx="28">
                  <c:v>9.6550874599654904E-2</c:v>
                </c:pt>
              </c:numCache>
            </c:numRef>
          </c:xVal>
          <c:yVal>
            <c:numRef>
              <c:f>'[So lieu Paper1 (2).xlsx]Phần 2-Động học'!$I$42:$I$70</c:f>
              <c:numCache>
                <c:formatCode>General</c:formatCode>
                <c:ptCount val="29"/>
                <c:pt idx="0">
                  <c:v>0.115921546084147</c:v>
                </c:pt>
                <c:pt idx="1">
                  <c:v>0.125427992663765</c:v>
                </c:pt>
                <c:pt idx="2">
                  <c:v>0.11271632312282701</c:v>
                </c:pt>
                <c:pt idx="3">
                  <c:v>0.104035202978292</c:v>
                </c:pt>
                <c:pt idx="4">
                  <c:v>9.4554214229010794E-2</c:v>
                </c:pt>
                <c:pt idx="5">
                  <c:v>7.6749609920341702E-2</c:v>
                </c:pt>
                <c:pt idx="6">
                  <c:v>7.6751526101119502E-2</c:v>
                </c:pt>
                <c:pt idx="7">
                  <c:v>6.6771235389121594E-2</c:v>
                </c:pt>
                <c:pt idx="8">
                  <c:v>5.9269661383482497E-2</c:v>
                </c:pt>
                <c:pt idx="9">
                  <c:v>8.3614738167583705E-2</c:v>
                </c:pt>
                <c:pt idx="10">
                  <c:v>5.0894308943089397E-2</c:v>
                </c:pt>
                <c:pt idx="11">
                  <c:v>4.7575210095535302E-2</c:v>
                </c:pt>
                <c:pt idx="12">
                  <c:v>5.1114943472667103E-2</c:v>
                </c:pt>
                <c:pt idx="13">
                  <c:v>3.9191097971585799E-2</c:v>
                </c:pt>
                <c:pt idx="14">
                  <c:v>3.2533738468697802E-2</c:v>
                </c:pt>
                <c:pt idx="15">
                  <c:v>4.40787276559634E-2</c:v>
                </c:pt>
                <c:pt idx="16">
                  <c:v>2.45191754947853E-2</c:v>
                </c:pt>
                <c:pt idx="17">
                  <c:v>2.5894719553256101E-2</c:v>
                </c:pt>
                <c:pt idx="18">
                  <c:v>2.11242506364458E-2</c:v>
                </c:pt>
                <c:pt idx="19">
                  <c:v>2.2111357477211099E-2</c:v>
                </c:pt>
                <c:pt idx="20">
                  <c:v>1.3398209739673201E-2</c:v>
                </c:pt>
                <c:pt idx="21">
                  <c:v>2.3506063343461701E-2</c:v>
                </c:pt>
                <c:pt idx="22">
                  <c:v>1.63743122279707E-2</c:v>
                </c:pt>
                <c:pt idx="23">
                  <c:v>1.1607675672716301E-2</c:v>
                </c:pt>
                <c:pt idx="24">
                  <c:v>9.0627138594618194E-3</c:v>
                </c:pt>
                <c:pt idx="25">
                  <c:v>8.6948071500917105E-3</c:v>
                </c:pt>
                <c:pt idx="26">
                  <c:v>4.6505707481317299E-3</c:v>
                </c:pt>
                <c:pt idx="27">
                  <c:v>6.1000246366099999E-3</c:v>
                </c:pt>
                <c:pt idx="28">
                  <c:v>0</c:v>
                </c:pt>
              </c:numCache>
            </c:numRef>
          </c:yVal>
          <c:smooth val="0"/>
          <c:extLst>
            <c:ext xmlns:c16="http://schemas.microsoft.com/office/drawing/2014/chart" uri="{C3380CC4-5D6E-409C-BE32-E72D297353CC}">
              <c16:uniqueId val="{00000002-05E1-574D-8AC0-7031BCD78ABD}"/>
            </c:ext>
          </c:extLst>
        </c:ser>
        <c:dLbls>
          <c:showLegendKey val="0"/>
          <c:showVal val="0"/>
          <c:showCatName val="0"/>
          <c:showSerName val="0"/>
          <c:showPercent val="0"/>
          <c:showBubbleSize val="0"/>
        </c:dLbls>
        <c:axId val="272642816"/>
        <c:axId val="272644352"/>
      </c:scatterChart>
      <c:valAx>
        <c:axId val="272642816"/>
        <c:scaling>
          <c:orientation val="minMax"/>
          <c:max val="18"/>
          <c:min val="0"/>
        </c:scaling>
        <c:delete val="0"/>
        <c:axPos val="b"/>
        <c:majorGridlines>
          <c:spPr>
            <a:ln w="38100"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en-US" sz="2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r>
                  <a:rPr lang="en-US" sz="280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 - Moisture content, kg water/kg dried matter</a:t>
                </a:r>
              </a:p>
            </c:rich>
          </c:tx>
          <c:layout>
            <c:manualLayout>
              <c:xMode val="edge"/>
              <c:yMode val="edge"/>
              <c:x val="0.19253892084412899"/>
              <c:y val="0.91331893151389298"/>
            </c:manualLayout>
          </c:layout>
          <c:overlay val="0"/>
          <c:spPr>
            <a:noFill/>
            <a:ln>
              <a:noFill/>
            </a:ln>
            <a:effectLst/>
          </c:spPr>
          <c:txPr>
            <a:bodyPr rot="0" spcFirstLastPara="1" vertOverflow="ellipsis" vert="horz" wrap="square" anchor="ctr" anchorCtr="1"/>
            <a:lstStyle/>
            <a:p>
              <a:pPr>
                <a:defRPr lang="en-US" sz="2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title>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lang="en-US" sz="2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crossAx val="272644352"/>
        <c:crosses val="autoZero"/>
        <c:crossBetween val="midCat"/>
        <c:majorUnit val="2"/>
      </c:valAx>
      <c:valAx>
        <c:axId val="272644352"/>
        <c:scaling>
          <c:orientation val="minMax"/>
        </c:scaling>
        <c:delete val="0"/>
        <c:axPos val="l"/>
        <c:majorGridlines>
          <c:spPr>
            <a:ln w="38100"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2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r>
                  <a:rPr lang="en-US" sz="280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Drying rate, kg water/kg dried matter/min</a:t>
                </a:r>
              </a:p>
            </c:rich>
          </c:tx>
          <c:layout>
            <c:manualLayout>
              <c:xMode val="edge"/>
              <c:yMode val="edge"/>
              <c:x val="5.65415050580433E-3"/>
              <c:y val="7.19592892931296E-2"/>
            </c:manualLayout>
          </c:layout>
          <c:overlay val="0"/>
          <c:spPr>
            <a:noFill/>
            <a:ln>
              <a:noFill/>
            </a:ln>
            <a:effectLst/>
          </c:spPr>
          <c:txPr>
            <a:bodyPr rot="-5400000" spcFirstLastPara="1" vertOverflow="ellipsis" vert="horz" wrap="square" anchor="ctr" anchorCtr="1"/>
            <a:lstStyle/>
            <a:p>
              <a:pPr>
                <a:defRPr lang="en-US" sz="2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title>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lang="en-US" sz="2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crossAx val="272642816"/>
        <c:crosses val="autoZero"/>
        <c:crossBetween val="midCat"/>
        <c:majorUnit val="0.1"/>
      </c:valAx>
      <c:spPr>
        <a:noFill/>
        <a:ln>
          <a:noFill/>
        </a:ln>
        <a:effectLst/>
      </c:spPr>
    </c:plotArea>
    <c:legend>
      <c:legendPos val="b"/>
      <c:legendEntry>
        <c:idx val="0"/>
        <c:txPr>
          <a:bodyPr rot="0" spcFirstLastPara="1" vertOverflow="ellipsis" vert="horz" wrap="square" anchor="ctr" anchorCtr="1"/>
          <a:lstStyle/>
          <a:p>
            <a:pPr>
              <a:defRPr lang="en-US" sz="2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legendEntry>
      <c:legendEntry>
        <c:idx val="1"/>
        <c:txPr>
          <a:bodyPr rot="0" spcFirstLastPara="1" vertOverflow="ellipsis" vert="horz" wrap="square" anchor="ctr" anchorCtr="1"/>
          <a:lstStyle/>
          <a:p>
            <a:pPr>
              <a:defRPr lang="en-US" sz="2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legendEntry>
      <c:legendEntry>
        <c:idx val="2"/>
        <c:txPr>
          <a:bodyPr rot="0" spcFirstLastPara="1" vertOverflow="ellipsis" vert="horz" wrap="square" anchor="ctr" anchorCtr="1"/>
          <a:lstStyle/>
          <a:p>
            <a:pPr>
              <a:defRPr lang="en-US" sz="2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legendEntry>
      <c:layout>
        <c:manualLayout>
          <c:xMode val="edge"/>
          <c:yMode val="edge"/>
          <c:x val="0.21681643658351399"/>
          <c:y val="4.9250594782590203E-2"/>
          <c:w val="0.41944161024023702"/>
          <c:h val="0.107989568515884"/>
        </c:manualLayout>
      </c:layout>
      <c:overlay val="0"/>
      <c:spPr>
        <a:noFill/>
        <a:ln w="12700">
          <a:noFill/>
        </a:ln>
        <a:effectLst/>
      </c:spPr>
      <c:txPr>
        <a:bodyPr rot="0" spcFirstLastPara="1" vertOverflow="ellipsis" vert="horz" wrap="square" anchor="ctr" anchorCtr="1"/>
        <a:lstStyle/>
        <a:p>
          <a:pPr>
            <a:defRPr lang="en-US" sz="2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legend>
    <c:plotVisOnly val="1"/>
    <c:dispBlanksAs val="gap"/>
    <c:showDLblsOverMax val="0"/>
  </c:chart>
  <c:spPr>
    <a:solidFill>
      <a:schemeClr val="bg1"/>
    </a:solidFill>
    <a:ln w="9525" cap="flat" cmpd="sng" algn="ctr">
      <a:noFill/>
      <a:round/>
    </a:ln>
    <a:effectLst/>
  </c:spPr>
  <c:txPr>
    <a:bodyPr/>
    <a:lstStyle/>
    <a:p>
      <a:pPr>
        <a:defRPr lang="en-US"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91197381785401"/>
          <c:y val="3.1911629334151599E-2"/>
          <c:w val="0.80891547229432303"/>
          <c:h val="0.76830316047867397"/>
        </c:manualLayout>
      </c:layout>
      <c:scatterChart>
        <c:scatterStyle val="lineMarker"/>
        <c:varyColors val="0"/>
        <c:ser>
          <c:idx val="0"/>
          <c:order val="0"/>
          <c:tx>
            <c:strRef>
              <c:f>450W</c:f>
              <c:strCache>
                <c:ptCount val="1"/>
                <c:pt idx="0">
                  <c:v>450W</c:v>
                </c:pt>
              </c:strCache>
            </c:strRef>
          </c:tx>
          <c:spPr>
            <a:ln w="19050" cap="rnd">
              <a:noFill/>
              <a:round/>
            </a:ln>
            <a:effectLst/>
          </c:spPr>
          <c:marker>
            <c:symbol val="circle"/>
            <c:size val="13"/>
            <c:spPr>
              <a:solidFill>
                <a:schemeClr val="accent1">
                  <a:lumMod val="50000"/>
                </a:schemeClr>
              </a:solidFill>
              <a:ln w="9525">
                <a:solidFill>
                  <a:schemeClr val="accent1">
                    <a:lumMod val="50000"/>
                  </a:schemeClr>
                </a:solidFill>
              </a:ln>
              <a:effectLst/>
            </c:spPr>
          </c:marker>
          <c:xVal>
            <c:numRef>
              <c:f>'Phần 2-Động học'!$H$132:$H$149</c:f>
              <c:numCache>
                <c:formatCode>General</c:formatCode>
                <c:ptCount val="18"/>
                <c:pt idx="0">
                  <c:v>1</c:v>
                </c:pt>
                <c:pt idx="1">
                  <c:v>0.71618469922514605</c:v>
                </c:pt>
                <c:pt idx="2">
                  <c:v>0.53692361513398801</c:v>
                </c:pt>
                <c:pt idx="3">
                  <c:v>0.427325493511169</c:v>
                </c:pt>
                <c:pt idx="4">
                  <c:v>0.35283660215566798</c:v>
                </c:pt>
                <c:pt idx="5">
                  <c:v>0.29321929051984302</c:v>
                </c:pt>
                <c:pt idx="6">
                  <c:v>0.24159090063628</c:v>
                </c:pt>
                <c:pt idx="7">
                  <c:v>0.19742948335492</c:v>
                </c:pt>
                <c:pt idx="8">
                  <c:v>0.159401100955325</c:v>
                </c:pt>
                <c:pt idx="9">
                  <c:v>0.12567696988844199</c:v>
                </c:pt>
                <c:pt idx="10">
                  <c:v>9.7092734976565398E-2</c:v>
                </c:pt>
                <c:pt idx="11">
                  <c:v>7.2622025438248305E-2</c:v>
                </c:pt>
                <c:pt idx="12">
                  <c:v>4.3886921908745401E-2</c:v>
                </c:pt>
                <c:pt idx="13">
                  <c:v>2.9655291401239101E-2</c:v>
                </c:pt>
                <c:pt idx="14">
                  <c:v>1.86707029980753E-2</c:v>
                </c:pt>
                <c:pt idx="15">
                  <c:v>1.08608093900314E-2</c:v>
                </c:pt>
                <c:pt idx="16">
                  <c:v>9.0538930596951207E-3</c:v>
                </c:pt>
                <c:pt idx="17">
                  <c:v>7.7626707856289301E-3</c:v>
                </c:pt>
              </c:numCache>
            </c:numRef>
          </c:xVal>
          <c:yVal>
            <c:numRef>
              <c:f>'Phần 2-Động học'!$I$132:$I$149</c:f>
              <c:numCache>
                <c:formatCode>General</c:formatCode>
                <c:ptCount val="18"/>
                <c:pt idx="0">
                  <c:v>1.0008180986130299</c:v>
                </c:pt>
                <c:pt idx="1">
                  <c:v>0.70607036390501599</c:v>
                </c:pt>
                <c:pt idx="2">
                  <c:v>0.54895447784854601</c:v>
                </c:pt>
                <c:pt idx="3">
                  <c:v>0.43735236769126001</c:v>
                </c:pt>
                <c:pt idx="4">
                  <c:v>0.35278046816286501</c:v>
                </c:pt>
                <c:pt idx="5">
                  <c:v>0.28642483134806801</c:v>
                </c:pt>
                <c:pt idx="6">
                  <c:v>0.23314793392675201</c:v>
                </c:pt>
                <c:pt idx="7">
                  <c:v>0.189633225894552</c:v>
                </c:pt>
                <c:pt idx="8">
                  <c:v>0.153601617344129</c:v>
                </c:pt>
                <c:pt idx="9">
                  <c:v>0.123419209688812</c:v>
                </c:pt>
                <c:pt idx="10">
                  <c:v>9.7878181675784701E-2</c:v>
                </c:pt>
                <c:pt idx="11">
                  <c:v>7.6064656843019801E-2</c:v>
                </c:pt>
                <c:pt idx="12">
                  <c:v>5.7274390198959399E-2</c:v>
                </c:pt>
                <c:pt idx="13">
                  <c:v>4.0956583876532601E-2</c:v>
                </c:pt>
                <c:pt idx="14">
                  <c:v>2.6675142251764799E-2</c:v>
                </c:pt>
                <c:pt idx="15">
                  <c:v>1.4081202619552599E-2</c:v>
                </c:pt>
                <c:pt idx="16">
                  <c:v>2.8932099671869901E-3</c:v>
                </c:pt>
                <c:pt idx="17">
                  <c:v>-7.1178153270183399E-3</c:v>
                </c:pt>
              </c:numCache>
            </c:numRef>
          </c:yVal>
          <c:smooth val="0"/>
          <c:extLst>
            <c:ext xmlns:c16="http://schemas.microsoft.com/office/drawing/2014/chart" uri="{C3380CC4-5D6E-409C-BE32-E72D297353CC}">
              <c16:uniqueId val="{00000000-477E-1B40-A17A-0724D251E736}"/>
            </c:ext>
          </c:extLst>
        </c:ser>
        <c:ser>
          <c:idx val="1"/>
          <c:order val="1"/>
          <c:tx>
            <c:strRef>
              <c:f>300W</c:f>
              <c:strCache>
                <c:ptCount val="1"/>
                <c:pt idx="0">
                  <c:v>300W</c:v>
                </c:pt>
              </c:strCache>
            </c:strRef>
          </c:tx>
          <c:spPr>
            <a:ln w="25400" cap="rnd">
              <a:noFill/>
              <a:round/>
            </a:ln>
            <a:effectLst/>
          </c:spPr>
          <c:marker>
            <c:symbol val="square"/>
            <c:size val="7"/>
            <c:spPr>
              <a:solidFill>
                <a:schemeClr val="accent6">
                  <a:lumMod val="75000"/>
                  <a:alpha val="98000"/>
                </a:schemeClr>
              </a:solidFill>
              <a:ln w="9525">
                <a:solidFill>
                  <a:schemeClr val="accent6">
                    <a:lumMod val="75000"/>
                  </a:schemeClr>
                </a:solidFill>
              </a:ln>
              <a:effectLst/>
            </c:spPr>
          </c:marker>
          <c:dPt>
            <c:idx val="2"/>
            <c:marker>
              <c:symbol val="square"/>
              <c:size val="13"/>
              <c:spPr>
                <a:solidFill>
                  <a:schemeClr val="accent6">
                    <a:lumMod val="75000"/>
                    <a:alpha val="98000"/>
                  </a:schemeClr>
                </a:solidFill>
                <a:ln w="9525">
                  <a:solidFill>
                    <a:schemeClr val="accent6">
                      <a:lumMod val="75000"/>
                    </a:schemeClr>
                  </a:solidFill>
                </a:ln>
                <a:effectLst/>
              </c:spPr>
            </c:marker>
            <c:bubble3D val="0"/>
            <c:extLst>
              <c:ext xmlns:c16="http://schemas.microsoft.com/office/drawing/2014/chart" uri="{C3380CC4-5D6E-409C-BE32-E72D297353CC}">
                <c16:uniqueId val="{00000001-477E-1B40-A17A-0724D251E736}"/>
              </c:ext>
            </c:extLst>
          </c:dPt>
          <c:xVal>
            <c:numRef>
              <c:f>'Phần 2-Động học'!$J$132:$J$155</c:f>
              <c:numCache>
                <c:formatCode>General</c:formatCode>
                <c:ptCount val="24"/>
                <c:pt idx="0">
                  <c:v>1</c:v>
                </c:pt>
                <c:pt idx="1">
                  <c:v>0.81576937511155601</c:v>
                </c:pt>
                <c:pt idx="2">
                  <c:v>0.69690128838573995</c:v>
                </c:pt>
                <c:pt idx="3">
                  <c:v>0.55785356229355698</c:v>
                </c:pt>
                <c:pt idx="4">
                  <c:v>0.48710152920444599</c:v>
                </c:pt>
                <c:pt idx="5">
                  <c:v>0.42398708399416601</c:v>
                </c:pt>
                <c:pt idx="6">
                  <c:v>0.38941968729361798</c:v>
                </c:pt>
                <c:pt idx="7">
                  <c:v>0.33611023579909599</c:v>
                </c:pt>
                <c:pt idx="8">
                  <c:v>0.30385795492583301</c:v>
                </c:pt>
                <c:pt idx="9">
                  <c:v>0.258152268531952</c:v>
                </c:pt>
                <c:pt idx="10">
                  <c:v>0.22050375782242099</c:v>
                </c:pt>
                <c:pt idx="11">
                  <c:v>0.18907960808361199</c:v>
                </c:pt>
                <c:pt idx="12">
                  <c:v>0.15682972357109901</c:v>
                </c:pt>
                <c:pt idx="13">
                  <c:v>0.128116973050411</c:v>
                </c:pt>
                <c:pt idx="14">
                  <c:v>9.8652418221710697E-2</c:v>
                </c:pt>
                <c:pt idx="15">
                  <c:v>7.82493738201189E-2</c:v>
                </c:pt>
                <c:pt idx="16">
                  <c:v>5.8689321288756001E-2</c:v>
                </c:pt>
                <c:pt idx="17">
                  <c:v>4.5003551494738302E-2</c:v>
                </c:pt>
                <c:pt idx="18">
                  <c:v>3.3854613187299799E-2</c:v>
                </c:pt>
                <c:pt idx="19">
                  <c:v>2.58655328968363E-2</c:v>
                </c:pt>
                <c:pt idx="20">
                  <c:v>1.7835394430407998E-2</c:v>
                </c:pt>
                <c:pt idx="21">
                  <c:v>1.3878874770686001E-2</c:v>
                </c:pt>
                <c:pt idx="22">
                  <c:v>9.6714361595665408E-3</c:v>
                </c:pt>
                <c:pt idx="23">
                  <c:v>7.3183638559179004E-3</c:v>
                </c:pt>
              </c:numCache>
            </c:numRef>
          </c:xVal>
          <c:yVal>
            <c:numRef>
              <c:f>'Phần 2-Động học'!$K$132:$K$155</c:f>
              <c:numCache>
                <c:formatCode>General</c:formatCode>
                <c:ptCount val="24"/>
                <c:pt idx="0">
                  <c:v>1.00384270146551</c:v>
                </c:pt>
                <c:pt idx="1">
                  <c:v>0.80263760278762097</c:v>
                </c:pt>
                <c:pt idx="2">
                  <c:v>0.67600433541354599</c:v>
                </c:pt>
                <c:pt idx="3">
                  <c:v>0.57738366741334701</c:v>
                </c:pt>
                <c:pt idx="4">
                  <c:v>0.49686143759300799</c:v>
                </c:pt>
                <c:pt idx="5">
                  <c:v>0.42946617655493102</c:v>
                </c:pt>
                <c:pt idx="6">
                  <c:v>0.37214493808489202</c:v>
                </c:pt>
                <c:pt idx="7">
                  <c:v>0.32282101985074002</c:v>
                </c:pt>
                <c:pt idx="8">
                  <c:v>0.279991704657226</c:v>
                </c:pt>
                <c:pt idx="9">
                  <c:v>0.24252378703255101</c:v>
                </c:pt>
                <c:pt idx="10">
                  <c:v>0.20953717703493599</c:v>
                </c:pt>
                <c:pt idx="11">
                  <c:v>0.18033314535802</c:v>
                </c:pt>
                <c:pt idx="12">
                  <c:v>0.15434739640758799</c:v>
                </c:pt>
                <c:pt idx="13">
                  <c:v>0.131117952393143</c:v>
                </c:pt>
                <c:pt idx="14">
                  <c:v>0.110262370417119</c:v>
                </c:pt>
                <c:pt idx="15">
                  <c:v>9.1461104884836594E-2</c:v>
                </c:pt>
                <c:pt idx="16">
                  <c:v>7.4445064528576105E-2</c:v>
                </c:pt>
                <c:pt idx="17">
                  <c:v>5.8986119540555597E-2</c:v>
                </c:pt>
                <c:pt idx="18">
                  <c:v>4.4889736572919801E-2</c:v>
                </c:pt>
                <c:pt idx="19">
                  <c:v>3.1989181926274597E-2</c:v>
                </c:pt>
                <c:pt idx="20">
                  <c:v>2.01409020790204E-2</c:v>
                </c:pt>
                <c:pt idx="21">
                  <c:v>9.2208024697008201E-3</c:v>
                </c:pt>
                <c:pt idx="22">
                  <c:v>-8.7877867164525003E-4</c:v>
                </c:pt>
                <c:pt idx="23">
                  <c:v>-1.02515519575112E-2</c:v>
                </c:pt>
              </c:numCache>
            </c:numRef>
          </c:yVal>
          <c:smooth val="0"/>
          <c:extLst>
            <c:ext xmlns:c16="http://schemas.microsoft.com/office/drawing/2014/chart" uri="{C3380CC4-5D6E-409C-BE32-E72D297353CC}">
              <c16:uniqueId val="{00000002-477E-1B40-A17A-0724D251E736}"/>
            </c:ext>
          </c:extLst>
        </c:ser>
        <c:ser>
          <c:idx val="2"/>
          <c:order val="2"/>
          <c:tx>
            <c:strRef>
              <c:f>150W</c:f>
              <c:strCache>
                <c:ptCount val="1"/>
                <c:pt idx="0">
                  <c:v>150W</c:v>
                </c:pt>
              </c:strCache>
            </c:strRef>
          </c:tx>
          <c:spPr>
            <a:ln w="25400" cap="rnd">
              <a:noFill/>
              <a:round/>
            </a:ln>
            <a:effectLst/>
          </c:spPr>
          <c:marker>
            <c:symbol val="triangle"/>
            <c:size val="12"/>
            <c:spPr>
              <a:solidFill>
                <a:schemeClr val="accent1">
                  <a:lumMod val="60000"/>
                  <a:lumOff val="40000"/>
                </a:schemeClr>
              </a:solidFill>
              <a:ln w="9525">
                <a:solidFill>
                  <a:schemeClr val="accent1">
                    <a:lumMod val="60000"/>
                    <a:lumOff val="40000"/>
                  </a:schemeClr>
                </a:solidFill>
              </a:ln>
              <a:effectLst/>
            </c:spPr>
          </c:marker>
          <c:xVal>
            <c:numRef>
              <c:f>'Phần 2-Động học'!$L$132:$L$160</c:f>
              <c:numCache>
                <c:formatCode>General</c:formatCode>
                <c:ptCount val="29"/>
                <c:pt idx="0">
                  <c:v>1</c:v>
                </c:pt>
                <c:pt idx="1">
                  <c:v>0.91587079871018895</c:v>
                </c:pt>
                <c:pt idx="2">
                  <c:v>0.82484236440577496</c:v>
                </c:pt>
                <c:pt idx="3">
                  <c:v>0.74303932987961196</c:v>
                </c:pt>
                <c:pt idx="4">
                  <c:v>0.66753655383628796</c:v>
                </c:pt>
                <c:pt idx="5">
                  <c:v>0.59891453497623903</c:v>
                </c:pt>
                <c:pt idx="6">
                  <c:v>0.54321407548430001</c:v>
                </c:pt>
                <c:pt idx="7">
                  <c:v>0.487512225338391</c:v>
                </c:pt>
                <c:pt idx="8">
                  <c:v>0.43905349706760799</c:v>
                </c:pt>
                <c:pt idx="9">
                  <c:v>0.39603898042813501</c:v>
                </c:pt>
                <c:pt idx="10">
                  <c:v>0.335356205088085</c:v>
                </c:pt>
                <c:pt idx="11">
                  <c:v>0.29842003829066399</c:v>
                </c:pt>
                <c:pt idx="12">
                  <c:v>0.26389268283573403</c:v>
                </c:pt>
                <c:pt idx="13">
                  <c:v>0.226796392166804</c:v>
                </c:pt>
                <c:pt idx="14">
                  <c:v>0.198353743829221</c:v>
                </c:pt>
                <c:pt idx="15">
                  <c:v>0.17474262471633101</c:v>
                </c:pt>
                <c:pt idx="16">
                  <c:v>0.14275281542863</c:v>
                </c:pt>
                <c:pt idx="17">
                  <c:v>0.124958205881552</c:v>
                </c:pt>
                <c:pt idx="18">
                  <c:v>0.106165305448205</c:v>
                </c:pt>
                <c:pt idx="19">
                  <c:v>9.0834537407896501E-2</c:v>
                </c:pt>
                <c:pt idx="20">
                  <c:v>7.4787383907709906E-2</c:v>
                </c:pt>
                <c:pt idx="21">
                  <c:v>6.5063732678163094E-2</c:v>
                </c:pt>
                <c:pt idx="22">
                  <c:v>4.8004381751997498E-2</c:v>
                </c:pt>
                <c:pt idx="23">
                  <c:v>3.6120846240754401E-2</c:v>
                </c:pt>
                <c:pt idx="24">
                  <c:v>2.7696661814608701E-2</c:v>
                </c:pt>
                <c:pt idx="25">
                  <c:v>2.1119464526701801E-2</c:v>
                </c:pt>
                <c:pt idx="26">
                  <c:v>1.4809272801212201E-2</c:v>
                </c:pt>
                <c:pt idx="27">
                  <c:v>1.1434155613782001E-2</c:v>
                </c:pt>
                <c:pt idx="28">
                  <c:v>7.0071080297750797E-3</c:v>
                </c:pt>
              </c:numCache>
            </c:numRef>
          </c:xVal>
          <c:yVal>
            <c:numRef>
              <c:f>'Phần 2-Động học'!$M$132:$M$160</c:f>
              <c:numCache>
                <c:formatCode>General</c:formatCode>
                <c:ptCount val="29"/>
                <c:pt idx="0">
                  <c:v>0.99491106984576905</c:v>
                </c:pt>
                <c:pt idx="1">
                  <c:v>0.91422909161060095</c:v>
                </c:pt>
                <c:pt idx="2">
                  <c:v>0.83005113862549396</c:v>
                </c:pt>
                <c:pt idx="3">
                  <c:v>0.74957711878772604</c:v>
                </c:pt>
                <c:pt idx="4">
                  <c:v>0.67429352156552103</c:v>
                </c:pt>
                <c:pt idx="5">
                  <c:v>0.60465048555006895</c:v>
                </c:pt>
                <c:pt idx="6">
                  <c:v>0.54068075067124499</c:v>
                </c:pt>
                <c:pt idx="7">
                  <c:v>0.48221411398613001</c:v>
                </c:pt>
                <c:pt idx="8">
                  <c:v>0.42897567483575999</c:v>
                </c:pt>
                <c:pt idx="9">
                  <c:v>0.38063789782487201</c:v>
                </c:pt>
                <c:pt idx="10">
                  <c:v>0.336850602815011</c:v>
                </c:pt>
                <c:pt idx="11">
                  <c:v>0.297259064504305</c:v>
                </c:pt>
                <c:pt idx="12">
                  <c:v>0.26151516079070403</c:v>
                </c:pt>
                <c:pt idx="13">
                  <c:v>0.22928421901886401</c:v>
                </c:pt>
                <c:pt idx="14">
                  <c:v>0.20024909261528101</c:v>
                </c:pt>
                <c:pt idx="15">
                  <c:v>0.174112407631351</c:v>
                </c:pt>
                <c:pt idx="16">
                  <c:v>0.150597581556911</c:v>
                </c:pt>
                <c:pt idx="17">
                  <c:v>0.129449014134455</c:v>
                </c:pt>
                <c:pt idx="18">
                  <c:v>0.110431722455284</c:v>
                </c:pt>
                <c:pt idx="19">
                  <c:v>9.3330609403362796E-2</c:v>
                </c:pt>
                <c:pt idx="20">
                  <c:v>7.7949498485611501E-2</c:v>
                </c:pt>
                <c:pt idx="21">
                  <c:v>6.4110029410489794E-2</c:v>
                </c:pt>
                <c:pt idx="22">
                  <c:v>5.1650481533999697E-2</c:v>
                </c:pt>
                <c:pt idx="23">
                  <c:v>4.0424572795840802E-2</c:v>
                </c:pt>
                <c:pt idx="24">
                  <c:v>3.0300267645106699E-2</c:v>
                </c:pt>
                <c:pt idx="25">
                  <c:v>2.1158617133757801E-2</c:v>
                </c:pt>
                <c:pt idx="26">
                  <c:v>1.28926467711169E-2</c:v>
                </c:pt>
                <c:pt idx="27">
                  <c:v>5.4063021442310698E-3</c:v>
                </c:pt>
                <c:pt idx="28">
                  <c:v>-1.3865418058869E-3</c:v>
                </c:pt>
              </c:numCache>
            </c:numRef>
          </c:yVal>
          <c:smooth val="0"/>
          <c:extLst>
            <c:ext xmlns:c16="http://schemas.microsoft.com/office/drawing/2014/chart" uri="{C3380CC4-5D6E-409C-BE32-E72D297353CC}">
              <c16:uniqueId val="{00000003-477E-1B40-A17A-0724D251E736}"/>
            </c:ext>
          </c:extLst>
        </c:ser>
        <c:dLbls>
          <c:showLegendKey val="0"/>
          <c:showVal val="0"/>
          <c:showCatName val="0"/>
          <c:showSerName val="0"/>
          <c:showPercent val="0"/>
          <c:showBubbleSize val="0"/>
        </c:dLbls>
        <c:axId val="1043410896"/>
        <c:axId val="1036341104"/>
      </c:scatterChart>
      <c:valAx>
        <c:axId val="1043410896"/>
        <c:scaling>
          <c:orientation val="minMax"/>
          <c:max val="1.1000000000000001"/>
          <c:min val="0"/>
        </c:scaling>
        <c:delete val="0"/>
        <c:axPos val="b"/>
        <c:majorGridlines>
          <c:spPr>
            <a:ln w="38100"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en-US" sz="1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r>
                  <a:rPr lang="en-US" sz="180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Experimental moisture ratio</a:t>
                </a:r>
              </a:p>
            </c:rich>
          </c:tx>
          <c:layout>
            <c:manualLayout>
              <c:xMode val="edge"/>
              <c:yMode val="edge"/>
              <c:x val="0.362526449428692"/>
              <c:y val="0.92521994134897401"/>
            </c:manualLayout>
          </c:layout>
          <c:overlay val="0"/>
          <c:spPr>
            <a:noFill/>
            <a:ln>
              <a:noFill/>
            </a:ln>
            <a:effectLst/>
          </c:spPr>
          <c:txPr>
            <a:bodyPr rot="0" spcFirstLastPara="1" vertOverflow="ellipsis" vert="horz" wrap="square" anchor="ctr" anchorCtr="1"/>
            <a:lstStyle/>
            <a:p>
              <a:pPr>
                <a:defRPr lang="en-US" sz="1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title>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lang="en-US" sz="1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crossAx val="1036341104"/>
        <c:crosses val="autoZero"/>
        <c:crossBetween val="midCat"/>
        <c:majorUnit val="0.2"/>
      </c:valAx>
      <c:valAx>
        <c:axId val="1036341104"/>
        <c:scaling>
          <c:orientation val="minMax"/>
          <c:max val="1.1000000000000001"/>
          <c:min val="0"/>
        </c:scaling>
        <c:delete val="0"/>
        <c:axPos val="l"/>
        <c:majorGridlines>
          <c:spPr>
            <a:ln w="38100"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r>
                  <a:rPr lang="en-US" sz="180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Predicted moisture ratio</a:t>
                </a:r>
              </a:p>
            </c:rich>
          </c:tx>
          <c:layout>
            <c:manualLayout>
              <c:xMode val="edge"/>
              <c:yMode val="edge"/>
              <c:x val="3.5627190010307799E-2"/>
              <c:y val="0.16917793180895899"/>
            </c:manualLayout>
          </c:layout>
          <c:overlay val="0"/>
          <c:spPr>
            <a:noFill/>
            <a:ln>
              <a:noFill/>
            </a:ln>
            <a:effectLst/>
          </c:spPr>
          <c:txPr>
            <a:bodyPr rot="-5400000" spcFirstLastPara="1" vertOverflow="ellipsis" vert="horz" wrap="square" anchor="ctr" anchorCtr="1"/>
            <a:lstStyle/>
            <a:p>
              <a:pPr>
                <a:defRPr lang="en-US" sz="1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title>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lang="en-US" sz="1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crossAx val="1043410896"/>
        <c:crosses val="autoZero"/>
        <c:crossBetween val="midCat"/>
        <c:majorUnit val="0.2"/>
      </c:valAx>
      <c:spPr>
        <a:noFill/>
        <a:ln>
          <a:noFill/>
        </a:ln>
        <a:effectLst/>
      </c:spPr>
    </c:plotArea>
    <c:legend>
      <c:legendPos val="r"/>
      <c:legendEntry>
        <c:idx val="0"/>
        <c:txPr>
          <a:bodyPr rot="0" spcFirstLastPara="1" vertOverflow="ellipsis" vert="horz" wrap="square" anchor="ctr" anchorCtr="1"/>
          <a:lstStyle/>
          <a:p>
            <a:pPr>
              <a:defRPr lang="en-US" sz="1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legendEntry>
      <c:legendEntry>
        <c:idx val="1"/>
        <c:txPr>
          <a:bodyPr rot="0" spcFirstLastPara="1" vertOverflow="ellipsis" vert="horz" wrap="square" anchor="ctr" anchorCtr="1"/>
          <a:lstStyle/>
          <a:p>
            <a:pPr>
              <a:defRPr lang="en-US" sz="1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legendEntry>
      <c:legendEntry>
        <c:idx val="2"/>
        <c:txPr>
          <a:bodyPr rot="0" spcFirstLastPara="1" vertOverflow="ellipsis" vert="horz" wrap="square" anchor="ctr" anchorCtr="1"/>
          <a:lstStyle/>
          <a:p>
            <a:pPr>
              <a:defRPr lang="en-US" sz="1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legendEntry>
      <c:layout>
        <c:manualLayout>
          <c:xMode val="edge"/>
          <c:yMode val="edge"/>
          <c:x val="0.189505640387681"/>
          <c:y val="0.10820029322513799"/>
          <c:w val="0.50285653829877297"/>
          <c:h val="0.136485826001955"/>
        </c:manualLayout>
      </c:layout>
      <c:overlay val="0"/>
      <c:spPr>
        <a:noFill/>
        <a:ln>
          <a:noFill/>
        </a:ln>
        <a:effectLst/>
      </c:spPr>
      <c:txPr>
        <a:bodyPr rot="0" spcFirstLastPara="1" vertOverflow="ellipsis" vert="horz" wrap="square" anchor="ctr" anchorCtr="1"/>
        <a:lstStyle/>
        <a:p>
          <a:pPr>
            <a:defRPr lang="en-US" sz="1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legend>
    <c:plotVisOnly val="1"/>
    <c:dispBlanksAs val="gap"/>
    <c:showDLblsOverMax val="0"/>
  </c:chart>
  <c:spPr>
    <a:solidFill>
      <a:schemeClr val="bg1"/>
    </a:solidFill>
    <a:ln w="9525" cap="flat" cmpd="sng" algn="ctr">
      <a:noFill/>
      <a:round/>
    </a:ln>
    <a:effectLst/>
  </c:spPr>
  <c:txPr>
    <a:bodyPr/>
    <a:lstStyle/>
    <a:p>
      <a:pPr>
        <a:defRPr lang="en-US" sz="1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E56-BF4B-B98C-77F037CC10CF}"/>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E56-BF4B-B98C-77F037CC10CF}"/>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3.4</c:v>
                </c:pt>
              </c:numCache>
            </c:numRef>
          </c:val>
          <c:extLst>
            <c:ext xmlns:c16="http://schemas.microsoft.com/office/drawing/2014/chart" uri="{C3380CC4-5D6E-409C-BE32-E72D297353CC}">
              <c16:uniqueId val="{00000002-1E56-BF4B-B98C-77F037CC10CF}"/>
            </c:ext>
          </c:extLst>
        </c:ser>
        <c:dLbls>
          <c:showLegendKey val="0"/>
          <c:showVal val="0"/>
          <c:showCatName val="0"/>
          <c:showSerName val="0"/>
          <c:showPercent val="0"/>
          <c:showBubbleSize val="0"/>
        </c:dLbls>
        <c:gapWidth val="150"/>
        <c:axId val="93736960"/>
        <c:axId val="93738496"/>
      </c:barChart>
      <c:catAx>
        <c:axId val="93736960"/>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en-US" sz="1800" b="0" i="0" u="none" strike="noStrike" kern="1200" baseline="0">
                <a:solidFill>
                  <a:schemeClr val="tx1"/>
                </a:solidFill>
                <a:latin typeface="+mn-lt"/>
                <a:ea typeface="+mn-ea"/>
                <a:cs typeface="+mn-cs"/>
              </a:defRPr>
            </a:pPr>
            <a:endParaRPr lang="en-VN"/>
          </a:p>
        </c:txPr>
        <c:crossAx val="93738496"/>
        <c:crosses val="autoZero"/>
        <c:auto val="1"/>
        <c:lblAlgn val="ctr"/>
        <c:lblOffset val="100"/>
        <c:noMultiLvlLbl val="0"/>
      </c:catAx>
      <c:valAx>
        <c:axId val="93738496"/>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en-US" sz="1800" b="0" i="0" u="none" strike="noStrike" kern="1200" baseline="0">
                <a:solidFill>
                  <a:schemeClr val="tx1"/>
                </a:solidFill>
                <a:latin typeface="+mn-lt"/>
                <a:ea typeface="+mn-ea"/>
                <a:cs typeface="+mn-cs"/>
              </a:defRPr>
            </a:pPr>
            <a:endParaRPr lang="en-VN"/>
          </a:p>
        </c:txPr>
        <c:crossAx val="93736960"/>
        <c:crosses val="autoZero"/>
        <c:crossBetween val="between"/>
      </c:valAx>
    </c:plotArea>
    <c:legend>
      <c:legendPos val="r"/>
      <c:overlay val="0"/>
      <c:txPr>
        <a:bodyPr rot="0" spcFirstLastPara="0" vertOverflow="ellipsis" vert="horz" wrap="square" anchor="ctr" anchorCtr="1"/>
        <a:lstStyle/>
        <a:p>
          <a:pPr>
            <a:defRPr lang="en-US" sz="1800" b="0" i="0" u="none" strike="noStrike" kern="1200" baseline="0">
              <a:solidFill>
                <a:schemeClr val="tx1"/>
              </a:solidFill>
              <a:latin typeface="+mn-lt"/>
              <a:ea typeface="+mn-ea"/>
              <a:cs typeface="+mn-cs"/>
            </a:defRPr>
          </a:pPr>
          <a:endParaRPr lang="en-VN"/>
        </a:p>
      </c:txPr>
    </c:legend>
    <c:plotVisOnly val="1"/>
    <c:dispBlanksAs val="gap"/>
    <c:showDLblsOverMax val="0"/>
  </c:chart>
  <c:txPr>
    <a:bodyPr/>
    <a:lstStyle/>
    <a:p>
      <a:pPr>
        <a:defRPr lang="en-US" sz="1800"/>
      </a:pPr>
      <a:endParaRPr lang="en-V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02567629527699"/>
          <c:y val="1.6477857878475801E-2"/>
          <c:w val="0.78631361760660201"/>
          <c:h val="0.82850154479917604"/>
        </c:manualLayout>
      </c:layout>
      <c:scatterChart>
        <c:scatterStyle val="lineMarker"/>
        <c:varyColors val="0"/>
        <c:ser>
          <c:idx val="0"/>
          <c:order val="0"/>
          <c:tx>
            <c:strRef>
              <c:f>450W</c:f>
              <c:strCache>
                <c:ptCount val="1"/>
                <c:pt idx="0">
                  <c:v>450W</c:v>
                </c:pt>
              </c:strCache>
            </c:strRef>
          </c:tx>
          <c:spPr>
            <a:ln w="38100" cap="rnd">
              <a:solidFill>
                <a:srgbClr val="002060"/>
              </a:solidFill>
              <a:prstDash val="dash"/>
              <a:round/>
            </a:ln>
            <a:effectLst/>
          </c:spPr>
          <c:marker>
            <c:symbol val="circle"/>
            <c:size val="12"/>
            <c:spPr>
              <a:solidFill>
                <a:schemeClr val="accent1">
                  <a:lumMod val="50000"/>
                </a:schemeClr>
              </a:solidFill>
              <a:ln w="9525">
                <a:solidFill>
                  <a:schemeClr val="accent1">
                    <a:lumMod val="50000"/>
                  </a:schemeClr>
                </a:solidFill>
              </a:ln>
              <a:effectLst/>
            </c:spPr>
          </c:marker>
          <c:xVal>
            <c:numRef>
              <c:f>'[So lieu Paper1 (2).xlsx]Phần 2-Động học'!$A$7:$A$24</c:f>
              <c:numCache>
                <c:formatCode>General</c:formatCode>
                <c:ptCount val="18"/>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numCache>
            </c:numRef>
          </c:xVal>
          <c:yVal>
            <c:numRef>
              <c:f>'[So lieu Paper1 (2).xlsx]Phần 2-Động học'!$B$7:$B$24</c:f>
              <c:numCache>
                <c:formatCode>General</c:formatCode>
                <c:ptCount val="18"/>
                <c:pt idx="0">
                  <c:v>14.5376264321264</c:v>
                </c:pt>
                <c:pt idx="1">
                  <c:v>10.41162561374</c:v>
                </c:pt>
                <c:pt idx="2">
                  <c:v>7.8055949394047097</c:v>
                </c:pt>
                <c:pt idx="3">
                  <c:v>6.2122983895894199</c:v>
                </c:pt>
                <c:pt idx="4">
                  <c:v>5.1294067137199004</c:v>
                </c:pt>
                <c:pt idx="5">
                  <c:v>4.2627125082706101</c:v>
                </c:pt>
                <c:pt idx="6">
                  <c:v>3.5121582628511998</c:v>
                </c:pt>
                <c:pt idx="7">
                  <c:v>2.8701560757015399</c:v>
                </c:pt>
                <c:pt idx="8">
                  <c:v>2.3173136585581799</c:v>
                </c:pt>
                <c:pt idx="9">
                  <c:v>1.82704483935976</c:v>
                </c:pt>
                <c:pt idx="10">
                  <c:v>1.4114979103627601</c:v>
                </c:pt>
                <c:pt idx="11">
                  <c:v>1.05575187656563</c:v>
                </c:pt>
                <c:pt idx="12">
                  <c:v>0.638011675965243</c:v>
                </c:pt>
                <c:pt idx="13">
                  <c:v>0.43111754812706399</c:v>
                </c:pt>
                <c:pt idx="14">
                  <c:v>0.27142770541120098</c:v>
                </c:pt>
                <c:pt idx="15">
                  <c:v>0.157890389662806</c:v>
                </c:pt>
                <c:pt idx="16">
                  <c:v>0.13162211505826901</c:v>
                </c:pt>
                <c:pt idx="17">
                  <c:v>0.11285080799705401</c:v>
                </c:pt>
              </c:numCache>
            </c:numRef>
          </c:yVal>
          <c:smooth val="0"/>
          <c:extLst>
            <c:ext xmlns:c16="http://schemas.microsoft.com/office/drawing/2014/chart" uri="{C3380CC4-5D6E-409C-BE32-E72D297353CC}">
              <c16:uniqueId val="{00000000-B69B-7E4D-B69B-CEC2556337CF}"/>
            </c:ext>
          </c:extLst>
        </c:ser>
        <c:ser>
          <c:idx val="1"/>
          <c:order val="1"/>
          <c:tx>
            <c:strRef>
              <c:f>300W</c:f>
              <c:strCache>
                <c:ptCount val="1"/>
                <c:pt idx="0">
                  <c:v>300W</c:v>
                </c:pt>
              </c:strCache>
            </c:strRef>
          </c:tx>
          <c:spPr>
            <a:ln w="38100" cap="rnd">
              <a:solidFill>
                <a:schemeClr val="accent6">
                  <a:lumMod val="75000"/>
                </a:schemeClr>
              </a:solidFill>
              <a:round/>
            </a:ln>
            <a:effectLst/>
          </c:spPr>
          <c:marker>
            <c:symbol val="square"/>
            <c:size val="10"/>
            <c:spPr>
              <a:solidFill>
                <a:schemeClr val="accent6">
                  <a:lumMod val="75000"/>
                </a:schemeClr>
              </a:solidFill>
              <a:ln w="9525">
                <a:solidFill>
                  <a:schemeClr val="accent6">
                    <a:lumMod val="75000"/>
                  </a:schemeClr>
                </a:solidFill>
              </a:ln>
              <a:effectLst/>
            </c:spPr>
          </c:marker>
          <c:xVal>
            <c:numRef>
              <c:f>'[So lieu Paper1 (2).xlsx]Phần 2-Động học'!$C$7:$C$30</c:f>
              <c:numCache>
                <c:formatCode>General</c:formatCode>
                <c:ptCount val="24"/>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numCache>
            </c:numRef>
          </c:xVal>
          <c:yVal>
            <c:numRef>
              <c:f>'[So lieu Paper1 (2).xlsx]Phần 2-Động học'!$D$7:$D$30</c:f>
              <c:numCache>
                <c:formatCode>General</c:formatCode>
                <c:ptCount val="24"/>
                <c:pt idx="0">
                  <c:v>14.1654246318408</c:v>
                </c:pt>
                <c:pt idx="1">
                  <c:v>11.555719600106601</c:v>
                </c:pt>
                <c:pt idx="2">
                  <c:v>9.8719026764609694</c:v>
                </c:pt>
                <c:pt idx="3">
                  <c:v>7.9022325922733101</c:v>
                </c:pt>
                <c:pt idx="4">
                  <c:v>6.9</c:v>
                </c:pt>
                <c:pt idx="5">
                  <c:v>6.00595708319333</c:v>
                </c:pt>
                <c:pt idx="6">
                  <c:v>5.5162952305127702</c:v>
                </c:pt>
                <c:pt idx="7">
                  <c:v>4.7611442132023498</c:v>
                </c:pt>
                <c:pt idx="8">
                  <c:v>4.3042769592871801</c:v>
                </c:pt>
                <c:pt idx="9">
                  <c:v>3.6568365034280998</c:v>
                </c:pt>
                <c:pt idx="10">
                  <c:v>3.12352936247119</c:v>
                </c:pt>
                <c:pt idx="11">
                  <c:v>2.67839293772641</c:v>
                </c:pt>
                <c:pt idx="12">
                  <c:v>2.2215596292788402</c:v>
                </c:pt>
                <c:pt idx="13">
                  <c:v>1.81483132580518</c:v>
                </c:pt>
                <c:pt idx="14">
                  <c:v>1.39745339506848</c:v>
                </c:pt>
                <c:pt idx="15">
                  <c:v>1.10843560733763</c:v>
                </c:pt>
                <c:pt idx="16">
                  <c:v>0.83135915740976596</c:v>
                </c:pt>
                <c:pt idx="17">
                  <c:v>0.63749441686388397</c:v>
                </c:pt>
                <c:pt idx="18">
                  <c:v>0.47956497154482097</c:v>
                </c:pt>
                <c:pt idx="19">
                  <c:v>0.36639625681253501</c:v>
                </c:pt>
                <c:pt idx="20">
                  <c:v>0.252645935583099</c:v>
                </c:pt>
                <c:pt idx="21">
                  <c:v>0.19660015453891</c:v>
                </c:pt>
                <c:pt idx="22">
                  <c:v>0.13700000000000001</c:v>
                </c:pt>
                <c:pt idx="23">
                  <c:v>0.103667731629393</c:v>
                </c:pt>
              </c:numCache>
            </c:numRef>
          </c:yVal>
          <c:smooth val="0"/>
          <c:extLst>
            <c:ext xmlns:c16="http://schemas.microsoft.com/office/drawing/2014/chart" uri="{C3380CC4-5D6E-409C-BE32-E72D297353CC}">
              <c16:uniqueId val="{00000001-B69B-7E4D-B69B-CEC2556337CF}"/>
            </c:ext>
          </c:extLst>
        </c:ser>
        <c:ser>
          <c:idx val="2"/>
          <c:order val="2"/>
          <c:tx>
            <c:strRef>
              <c:f>150W</c:f>
              <c:strCache>
                <c:ptCount val="1"/>
                <c:pt idx="0">
                  <c:v>150W</c:v>
                </c:pt>
              </c:strCache>
            </c:strRef>
          </c:tx>
          <c:spPr>
            <a:ln w="38100" cap="rnd">
              <a:solidFill>
                <a:schemeClr val="accent1">
                  <a:lumMod val="60000"/>
                  <a:lumOff val="40000"/>
                </a:schemeClr>
              </a:solidFill>
              <a:prstDash val="sysDash"/>
              <a:round/>
            </a:ln>
            <a:effectLst/>
          </c:spPr>
          <c:marker>
            <c:symbol val="triangle"/>
            <c:size val="10"/>
            <c:spPr>
              <a:solidFill>
                <a:schemeClr val="accent1">
                  <a:lumMod val="40000"/>
                  <a:lumOff val="60000"/>
                  <a:alpha val="94000"/>
                </a:schemeClr>
              </a:solidFill>
              <a:ln w="9525">
                <a:solidFill>
                  <a:schemeClr val="accent1">
                    <a:lumMod val="60000"/>
                    <a:lumOff val="40000"/>
                  </a:schemeClr>
                </a:solidFill>
              </a:ln>
              <a:effectLst/>
            </c:spPr>
          </c:marker>
          <c:xVal>
            <c:numRef>
              <c:f>'[So lieu Paper1 (2).xlsx]Phần 2-Động học'!$E$7:$E$35</c:f>
              <c:numCache>
                <c:formatCode>General</c:formatCode>
                <c:ptCount val="29"/>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numCache>
            </c:numRef>
          </c:xVal>
          <c:yVal>
            <c:numRef>
              <c:f>'[So lieu Paper1 (2).xlsx]Phần 2-Động học'!$F$7:$F$35</c:f>
              <c:numCache>
                <c:formatCode>General</c:formatCode>
                <c:ptCount val="29"/>
                <c:pt idx="0">
                  <c:v>13.7789904464701</c:v>
                </c:pt>
                <c:pt idx="1">
                  <c:v>12.619774985628601</c:v>
                </c:pt>
                <c:pt idx="2">
                  <c:v>11.365495058991</c:v>
                </c:pt>
                <c:pt idx="3">
                  <c:v>10.2383318277627</c:v>
                </c:pt>
                <c:pt idx="4">
                  <c:v>9.1979797979797997</c:v>
                </c:pt>
                <c:pt idx="5">
                  <c:v>8.2524376556896897</c:v>
                </c:pt>
                <c:pt idx="6">
                  <c:v>7.4849415564862696</c:v>
                </c:pt>
                <c:pt idx="7">
                  <c:v>6.7174262954750796</c:v>
                </c:pt>
                <c:pt idx="8">
                  <c:v>6.0497139415838603</c:v>
                </c:pt>
                <c:pt idx="9">
                  <c:v>5.4570173277490301</c:v>
                </c:pt>
                <c:pt idx="10">
                  <c:v>4.6208699460732001</c:v>
                </c:pt>
                <c:pt idx="11">
                  <c:v>4.1119268566422997</c:v>
                </c:pt>
                <c:pt idx="12">
                  <c:v>3.6361747556869499</c:v>
                </c:pt>
                <c:pt idx="13">
                  <c:v>3.1250253209602801</c:v>
                </c:pt>
                <c:pt idx="14">
                  <c:v>2.7331143412444199</c:v>
                </c:pt>
                <c:pt idx="15">
                  <c:v>2.4077769565574401</c:v>
                </c:pt>
                <c:pt idx="16">
                  <c:v>1.9669896799978099</c:v>
                </c:pt>
                <c:pt idx="17">
                  <c:v>1.72179792504996</c:v>
                </c:pt>
                <c:pt idx="18">
                  <c:v>1.4628507295174</c:v>
                </c:pt>
                <c:pt idx="19">
                  <c:v>1.25160822315294</c:v>
                </c:pt>
                <c:pt idx="20">
                  <c:v>1.0304946483808299</c:v>
                </c:pt>
                <c:pt idx="21">
                  <c:v>0.89651255098409499</c:v>
                </c:pt>
                <c:pt idx="22">
                  <c:v>0.66145191754947796</c:v>
                </c:pt>
                <c:pt idx="23">
                  <c:v>0.49770879526977102</c:v>
                </c:pt>
                <c:pt idx="24">
                  <c:v>0.38163203854260702</c:v>
                </c:pt>
                <c:pt idx="25">
                  <c:v>0.291004899947989</c:v>
                </c:pt>
                <c:pt idx="26">
                  <c:v>0.20405682844707199</c:v>
                </c:pt>
                <c:pt idx="27">
                  <c:v>0.15755112096575499</c:v>
                </c:pt>
                <c:pt idx="28">
                  <c:v>9.6550874599654904E-2</c:v>
                </c:pt>
              </c:numCache>
            </c:numRef>
          </c:yVal>
          <c:smooth val="0"/>
          <c:extLst>
            <c:ext xmlns:c16="http://schemas.microsoft.com/office/drawing/2014/chart" uri="{C3380CC4-5D6E-409C-BE32-E72D297353CC}">
              <c16:uniqueId val="{00000002-B69B-7E4D-B69B-CEC2556337CF}"/>
            </c:ext>
          </c:extLst>
        </c:ser>
        <c:dLbls>
          <c:showLegendKey val="0"/>
          <c:showVal val="0"/>
          <c:showCatName val="0"/>
          <c:showSerName val="0"/>
          <c:showPercent val="0"/>
          <c:showBubbleSize val="0"/>
        </c:dLbls>
        <c:axId val="268269056"/>
        <c:axId val="268279808"/>
      </c:scatterChart>
      <c:valAx>
        <c:axId val="268269056"/>
        <c:scaling>
          <c:orientation val="minMax"/>
        </c:scaling>
        <c:delete val="0"/>
        <c:axPos val="b"/>
        <c:majorGridlines>
          <c:spPr>
            <a:ln w="38100"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en-US" sz="2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r>
                  <a:rPr lang="en-US" sz="280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Drying time (min)</a:t>
                </a:r>
              </a:p>
            </c:rich>
          </c:tx>
          <c:overlay val="0"/>
          <c:spPr>
            <a:noFill/>
            <a:ln>
              <a:noFill/>
            </a:ln>
            <a:effectLst/>
          </c:spPr>
          <c:txPr>
            <a:bodyPr rot="0" spcFirstLastPara="1" vertOverflow="ellipsis" vert="horz" wrap="square" anchor="ctr" anchorCtr="1"/>
            <a:lstStyle/>
            <a:p>
              <a:pPr>
                <a:defRPr lang="en-US" sz="2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title>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lang="en-US" sz="2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crossAx val="268279808"/>
        <c:crosses val="autoZero"/>
        <c:crossBetween val="midCat"/>
        <c:majorUnit val="50"/>
      </c:valAx>
      <c:valAx>
        <c:axId val="268279808"/>
        <c:scaling>
          <c:orientation val="minMax"/>
        </c:scaling>
        <c:delete val="0"/>
        <c:axPos val="l"/>
        <c:majorGridlines>
          <c:spPr>
            <a:ln w="38100"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2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r>
                  <a:rPr lang="en-US" sz="280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Moisture content, kg water/kg dried matter</a:t>
                </a:r>
              </a:p>
            </c:rich>
          </c:tx>
          <c:layout>
            <c:manualLayout>
              <c:xMode val="edge"/>
              <c:yMode val="edge"/>
              <c:x val="3.4387895460797802E-3"/>
              <c:y val="7.7491799641403694E-2"/>
            </c:manualLayout>
          </c:layout>
          <c:overlay val="0"/>
          <c:spPr>
            <a:noFill/>
            <a:ln>
              <a:noFill/>
            </a:ln>
            <a:effectLst/>
          </c:spPr>
          <c:txPr>
            <a:bodyPr rot="-5400000" spcFirstLastPara="1" vertOverflow="ellipsis" vert="horz" wrap="square" anchor="ctr" anchorCtr="1"/>
            <a:lstStyle/>
            <a:p>
              <a:pPr>
                <a:defRPr lang="en-US" sz="2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title>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lang="en-US" sz="2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crossAx val="268269056"/>
        <c:crosses val="autoZero"/>
        <c:crossBetween val="midCat"/>
      </c:valAx>
      <c:spPr>
        <a:noFill/>
        <a:ln>
          <a:noFill/>
        </a:ln>
        <a:effectLst/>
      </c:spPr>
    </c:plotArea>
    <c:legend>
      <c:legendPos val="b"/>
      <c:legendEntry>
        <c:idx val="0"/>
        <c:txPr>
          <a:bodyPr rot="0" spcFirstLastPara="1" vertOverflow="ellipsis" vert="horz" wrap="square" anchor="ctr" anchorCtr="1"/>
          <a:lstStyle/>
          <a:p>
            <a:pPr>
              <a:defRPr lang="en-US" sz="2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legendEntry>
      <c:legendEntry>
        <c:idx val="1"/>
        <c:txPr>
          <a:bodyPr rot="0" spcFirstLastPara="1" vertOverflow="ellipsis" vert="horz" wrap="square" anchor="ctr" anchorCtr="1"/>
          <a:lstStyle/>
          <a:p>
            <a:pPr>
              <a:defRPr lang="en-US" sz="2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legendEntry>
      <c:legendEntry>
        <c:idx val="2"/>
        <c:txPr>
          <a:bodyPr rot="0" spcFirstLastPara="1" vertOverflow="ellipsis" vert="horz" wrap="square" anchor="ctr" anchorCtr="1"/>
          <a:lstStyle/>
          <a:p>
            <a:pPr>
              <a:defRPr lang="en-US" sz="2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legendEntry>
      <c:layout>
        <c:manualLayout>
          <c:xMode val="edge"/>
          <c:yMode val="edge"/>
          <c:x val="0.238952007317629"/>
          <c:y val="2.46846691966787E-2"/>
          <c:w val="0.57736933976794302"/>
          <c:h val="0.11714674529371701"/>
        </c:manualLayout>
      </c:layout>
      <c:overlay val="0"/>
      <c:spPr>
        <a:noFill/>
        <a:ln w="12700">
          <a:noFill/>
        </a:ln>
        <a:effectLst/>
      </c:spPr>
      <c:txPr>
        <a:bodyPr rot="0" spcFirstLastPara="1" vertOverflow="ellipsis" vert="horz" wrap="square" anchor="ctr" anchorCtr="1"/>
        <a:lstStyle/>
        <a:p>
          <a:pPr>
            <a:defRPr lang="en-US" sz="2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legend>
    <c:plotVisOnly val="1"/>
    <c:dispBlanksAs val="gap"/>
    <c:showDLblsOverMax val="0"/>
  </c:chart>
  <c:spPr>
    <a:solidFill>
      <a:schemeClr val="bg1"/>
    </a:solidFill>
    <a:ln w="9525" cap="flat" cmpd="sng" algn="ctr">
      <a:noFill/>
      <a:round/>
    </a:ln>
    <a:effectLst/>
  </c:spPr>
  <c:txPr>
    <a:bodyPr/>
    <a:lstStyle/>
    <a:p>
      <a:pPr>
        <a:defRPr lang="en-US"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41711553723401"/>
          <c:y val="4.8451928299837001E-2"/>
          <c:w val="0.78784899359985106"/>
          <c:h val="0.77053775122216195"/>
        </c:manualLayout>
      </c:layout>
      <c:scatterChart>
        <c:scatterStyle val="lineMarker"/>
        <c:varyColors val="0"/>
        <c:ser>
          <c:idx val="0"/>
          <c:order val="0"/>
          <c:tx>
            <c:strRef>
              <c:f>450W</c:f>
              <c:strCache>
                <c:ptCount val="1"/>
                <c:pt idx="0">
                  <c:v>450W</c:v>
                </c:pt>
              </c:strCache>
            </c:strRef>
          </c:tx>
          <c:spPr>
            <a:ln w="25400" cap="rnd">
              <a:noFill/>
              <a:round/>
            </a:ln>
            <a:effectLst/>
          </c:spPr>
          <c:marker>
            <c:symbol val="circle"/>
            <c:size val="13"/>
            <c:spPr>
              <a:solidFill>
                <a:schemeClr val="accent1">
                  <a:lumMod val="50000"/>
                </a:schemeClr>
              </a:solidFill>
              <a:ln w="12700">
                <a:solidFill>
                  <a:schemeClr val="accent1">
                    <a:lumMod val="50000"/>
                  </a:schemeClr>
                </a:solidFill>
              </a:ln>
              <a:effectLst/>
            </c:spPr>
          </c:marker>
          <c:xVal>
            <c:numRef>
              <c:f>'[So lieu Paper1 (2).xlsx]Phần 2-Động học'!$B$42:$B$59</c:f>
              <c:numCache>
                <c:formatCode>General</c:formatCode>
                <c:ptCount val="18"/>
                <c:pt idx="0">
                  <c:v>14.5376264321264</c:v>
                </c:pt>
                <c:pt idx="1">
                  <c:v>10.41162561374</c:v>
                </c:pt>
                <c:pt idx="2">
                  <c:v>7.8055949394047097</c:v>
                </c:pt>
                <c:pt idx="3">
                  <c:v>6.2122983895894199</c:v>
                </c:pt>
                <c:pt idx="4">
                  <c:v>5.1294067137199004</c:v>
                </c:pt>
                <c:pt idx="5">
                  <c:v>4.2627125082706101</c:v>
                </c:pt>
                <c:pt idx="6">
                  <c:v>3.5121582628511998</c:v>
                </c:pt>
                <c:pt idx="7">
                  <c:v>2.8701560757015399</c:v>
                </c:pt>
                <c:pt idx="8">
                  <c:v>2.3173136585581799</c:v>
                </c:pt>
                <c:pt idx="9">
                  <c:v>1.82704483935976</c:v>
                </c:pt>
                <c:pt idx="10">
                  <c:v>1.4114979103627601</c:v>
                </c:pt>
                <c:pt idx="11">
                  <c:v>1.05575187656563</c:v>
                </c:pt>
                <c:pt idx="12">
                  <c:v>0.638011675965243</c:v>
                </c:pt>
                <c:pt idx="13">
                  <c:v>0.43111754812706399</c:v>
                </c:pt>
                <c:pt idx="14">
                  <c:v>0.27142770541120098</c:v>
                </c:pt>
                <c:pt idx="15">
                  <c:v>0.157890389662806</c:v>
                </c:pt>
                <c:pt idx="16">
                  <c:v>0.13162211505826901</c:v>
                </c:pt>
                <c:pt idx="17">
                  <c:v>0.11285080799705401</c:v>
                </c:pt>
              </c:numCache>
            </c:numRef>
          </c:xVal>
          <c:yVal>
            <c:numRef>
              <c:f>'[So lieu Paper1 (2).xlsx]Phần 2-Động học'!$C$42:$C$59</c:f>
              <c:numCache>
                <c:formatCode>General</c:formatCode>
                <c:ptCount val="18"/>
                <c:pt idx="0">
                  <c:v>0.412600081838642</c:v>
                </c:pt>
                <c:pt idx="1">
                  <c:v>0.26060306743352502</c:v>
                </c:pt>
                <c:pt idx="2">
                  <c:v>0.15932965498152801</c:v>
                </c:pt>
                <c:pt idx="3">
                  <c:v>0.10828916758695301</c:v>
                </c:pt>
                <c:pt idx="4">
                  <c:v>8.6669420544928794E-2</c:v>
                </c:pt>
                <c:pt idx="5">
                  <c:v>7.5055424541940904E-2</c:v>
                </c:pt>
                <c:pt idx="6">
                  <c:v>6.4200218714965895E-2</c:v>
                </c:pt>
                <c:pt idx="7">
                  <c:v>5.5284241714336102E-2</c:v>
                </c:pt>
                <c:pt idx="8">
                  <c:v>4.9026881919841898E-2</c:v>
                </c:pt>
                <c:pt idx="9">
                  <c:v>4.15546928997002E-2</c:v>
                </c:pt>
                <c:pt idx="10">
                  <c:v>3.5574603379712598E-2</c:v>
                </c:pt>
                <c:pt idx="11">
                  <c:v>4.1774020060038899E-2</c:v>
                </c:pt>
                <c:pt idx="12">
                  <c:v>2.0689412783818001E-2</c:v>
                </c:pt>
                <c:pt idx="13">
                  <c:v>1.59689842715862E-2</c:v>
                </c:pt>
                <c:pt idx="14">
                  <c:v>1.13537315748395E-2</c:v>
                </c:pt>
                <c:pt idx="15">
                  <c:v>2.6268274604536999E-3</c:v>
                </c:pt>
                <c:pt idx="16">
                  <c:v>1.8771307061215001E-3</c:v>
                </c:pt>
                <c:pt idx="17">
                  <c:v>0</c:v>
                </c:pt>
              </c:numCache>
            </c:numRef>
          </c:yVal>
          <c:smooth val="0"/>
          <c:extLst>
            <c:ext xmlns:c16="http://schemas.microsoft.com/office/drawing/2014/chart" uri="{C3380CC4-5D6E-409C-BE32-E72D297353CC}">
              <c16:uniqueId val="{00000000-E55D-4646-918C-1C18899D9C0F}"/>
            </c:ext>
          </c:extLst>
        </c:ser>
        <c:ser>
          <c:idx val="1"/>
          <c:order val="1"/>
          <c:tx>
            <c:strRef>
              <c:f>300W</c:f>
              <c:strCache>
                <c:ptCount val="1"/>
                <c:pt idx="0">
                  <c:v>300W</c:v>
                </c:pt>
              </c:strCache>
            </c:strRef>
          </c:tx>
          <c:spPr>
            <a:ln w="25400" cap="rnd">
              <a:noFill/>
              <a:round/>
            </a:ln>
            <a:effectLst/>
          </c:spPr>
          <c:marker>
            <c:symbol val="square"/>
            <c:size val="11"/>
            <c:spPr>
              <a:solidFill>
                <a:schemeClr val="accent6">
                  <a:lumMod val="75000"/>
                  <a:alpha val="94000"/>
                </a:schemeClr>
              </a:solidFill>
              <a:ln w="22225">
                <a:solidFill>
                  <a:schemeClr val="accent6">
                    <a:lumMod val="75000"/>
                  </a:schemeClr>
                </a:solidFill>
              </a:ln>
              <a:effectLst/>
            </c:spPr>
          </c:marker>
          <c:xVal>
            <c:numRef>
              <c:f>'[So lieu Paper1 (2).xlsx]Phần 2-Động học'!$E$42:$E$65</c:f>
              <c:numCache>
                <c:formatCode>General</c:formatCode>
                <c:ptCount val="24"/>
                <c:pt idx="0">
                  <c:v>14.1654246318408</c:v>
                </c:pt>
                <c:pt idx="1">
                  <c:v>11.555719600106601</c:v>
                </c:pt>
                <c:pt idx="2">
                  <c:v>9.8719026764609694</c:v>
                </c:pt>
                <c:pt idx="3">
                  <c:v>7.9022325922733101</c:v>
                </c:pt>
                <c:pt idx="4">
                  <c:v>6.2723244009619297</c:v>
                </c:pt>
                <c:pt idx="5">
                  <c:v>6.00595708319333</c:v>
                </c:pt>
                <c:pt idx="6">
                  <c:v>5.5162952305127702</c:v>
                </c:pt>
                <c:pt idx="7">
                  <c:v>4.7611442132023498</c:v>
                </c:pt>
                <c:pt idx="8">
                  <c:v>4.3042769592871801</c:v>
                </c:pt>
                <c:pt idx="9">
                  <c:v>3.6568365034280998</c:v>
                </c:pt>
                <c:pt idx="10">
                  <c:v>3.12352936247119</c:v>
                </c:pt>
                <c:pt idx="11">
                  <c:v>2.67839293772641</c:v>
                </c:pt>
                <c:pt idx="12">
                  <c:v>2.2215596292788402</c:v>
                </c:pt>
                <c:pt idx="13">
                  <c:v>1.81483132580518</c:v>
                </c:pt>
                <c:pt idx="14">
                  <c:v>1.39745339506848</c:v>
                </c:pt>
                <c:pt idx="15">
                  <c:v>1.10843560733763</c:v>
                </c:pt>
                <c:pt idx="16">
                  <c:v>0.83135915740976596</c:v>
                </c:pt>
                <c:pt idx="17">
                  <c:v>0.63749441686388397</c:v>
                </c:pt>
                <c:pt idx="18">
                  <c:v>0.47956497154482097</c:v>
                </c:pt>
                <c:pt idx="19">
                  <c:v>0.36639625681253501</c:v>
                </c:pt>
                <c:pt idx="20">
                  <c:v>0.252645935583099</c:v>
                </c:pt>
                <c:pt idx="21">
                  <c:v>0.19660015453891</c:v>
                </c:pt>
                <c:pt idx="22">
                  <c:v>0.13700000000000001</c:v>
                </c:pt>
                <c:pt idx="23">
                  <c:v>0.103667731629393</c:v>
                </c:pt>
              </c:numCache>
            </c:numRef>
          </c:xVal>
          <c:yVal>
            <c:numRef>
              <c:f>'[So lieu Paper1 (2).xlsx]Phần 2-Động học'!$F$42:$F$65</c:f>
              <c:numCache>
                <c:formatCode>General</c:formatCode>
                <c:ptCount val="24"/>
                <c:pt idx="0">
                  <c:v>0.26097050317341902</c:v>
                </c:pt>
                <c:pt idx="1">
                  <c:v>0.16838169236456699</c:v>
                </c:pt>
                <c:pt idx="2">
                  <c:v>0.19696700841876699</c:v>
                </c:pt>
                <c:pt idx="3">
                  <c:v>0.162990819131138</c:v>
                </c:pt>
                <c:pt idx="4">
                  <c:v>2.6636731776859799E-2</c:v>
                </c:pt>
                <c:pt idx="5">
                  <c:v>4.8966185268055601E-2</c:v>
                </c:pt>
                <c:pt idx="6">
                  <c:v>7.5515101731042603E-2</c:v>
                </c:pt>
                <c:pt idx="7">
                  <c:v>4.5686725391516698E-2</c:v>
                </c:pt>
                <c:pt idx="8">
                  <c:v>6.4744045585908294E-2</c:v>
                </c:pt>
                <c:pt idx="9">
                  <c:v>5.3330714095690901E-2</c:v>
                </c:pt>
                <c:pt idx="10">
                  <c:v>4.4513642474477297E-2</c:v>
                </c:pt>
                <c:pt idx="11">
                  <c:v>4.5683330844757501E-2</c:v>
                </c:pt>
                <c:pt idx="12">
                  <c:v>4.0672830347365498E-2</c:v>
                </c:pt>
                <c:pt idx="13">
                  <c:v>4.17377930736701E-2</c:v>
                </c:pt>
                <c:pt idx="14">
                  <c:v>2.8901778773084998E-2</c:v>
                </c:pt>
                <c:pt idx="15">
                  <c:v>2.7707644992786801E-2</c:v>
                </c:pt>
                <c:pt idx="16">
                  <c:v>1.9386474054588199E-2</c:v>
                </c:pt>
                <c:pt idx="17">
                  <c:v>1.57929445319063E-2</c:v>
                </c:pt>
                <c:pt idx="18">
                  <c:v>1.13168714732286E-2</c:v>
                </c:pt>
                <c:pt idx="19">
                  <c:v>1.13750321229436E-2</c:v>
                </c:pt>
                <c:pt idx="20">
                  <c:v>5.6045781044188501E-3</c:v>
                </c:pt>
                <c:pt idx="21">
                  <c:v>5.9600154538910098E-3</c:v>
                </c:pt>
                <c:pt idx="22">
                  <c:v>3.3332268370606902E-3</c:v>
                </c:pt>
                <c:pt idx="23">
                  <c:v>0</c:v>
                </c:pt>
              </c:numCache>
            </c:numRef>
          </c:yVal>
          <c:smooth val="0"/>
          <c:extLst>
            <c:ext xmlns:c16="http://schemas.microsoft.com/office/drawing/2014/chart" uri="{C3380CC4-5D6E-409C-BE32-E72D297353CC}">
              <c16:uniqueId val="{00000001-E55D-4646-918C-1C18899D9C0F}"/>
            </c:ext>
          </c:extLst>
        </c:ser>
        <c:ser>
          <c:idx val="2"/>
          <c:order val="2"/>
          <c:tx>
            <c:strRef>
              <c:f>150W</c:f>
              <c:strCache>
                <c:ptCount val="1"/>
                <c:pt idx="0">
                  <c:v>150W</c:v>
                </c:pt>
              </c:strCache>
            </c:strRef>
          </c:tx>
          <c:spPr>
            <a:ln w="25400" cap="rnd">
              <a:noFill/>
              <a:round/>
            </a:ln>
            <a:effectLst/>
          </c:spPr>
          <c:marker>
            <c:symbol val="triangle"/>
            <c:size val="13"/>
            <c:spPr>
              <a:solidFill>
                <a:schemeClr val="accent1">
                  <a:lumMod val="60000"/>
                  <a:lumOff val="40000"/>
                  <a:alpha val="97000"/>
                </a:schemeClr>
              </a:solidFill>
              <a:ln w="9525">
                <a:solidFill>
                  <a:schemeClr val="accent1">
                    <a:lumMod val="60000"/>
                    <a:lumOff val="40000"/>
                  </a:schemeClr>
                </a:solidFill>
              </a:ln>
              <a:effectLst/>
            </c:spPr>
          </c:marker>
          <c:xVal>
            <c:numRef>
              <c:f>'[So lieu Paper1 (2).xlsx]Phần 2-Động học'!$H$42:$H$70</c:f>
              <c:numCache>
                <c:formatCode>General</c:formatCode>
                <c:ptCount val="29"/>
                <c:pt idx="0">
                  <c:v>13.7789904464701</c:v>
                </c:pt>
                <c:pt idx="1">
                  <c:v>12.619774985628601</c:v>
                </c:pt>
                <c:pt idx="2">
                  <c:v>11.365495058991</c:v>
                </c:pt>
                <c:pt idx="3">
                  <c:v>10.2383318277627</c:v>
                </c:pt>
                <c:pt idx="4">
                  <c:v>9.1979797979797997</c:v>
                </c:pt>
                <c:pt idx="5">
                  <c:v>8.2524376556896897</c:v>
                </c:pt>
                <c:pt idx="6">
                  <c:v>7.4849415564862696</c:v>
                </c:pt>
                <c:pt idx="7">
                  <c:v>6.7174262954750796</c:v>
                </c:pt>
                <c:pt idx="8">
                  <c:v>6.0497139415838603</c:v>
                </c:pt>
                <c:pt idx="9">
                  <c:v>5.4570173277490301</c:v>
                </c:pt>
                <c:pt idx="10">
                  <c:v>4.6208699460732001</c:v>
                </c:pt>
                <c:pt idx="11">
                  <c:v>4.1119268566422997</c:v>
                </c:pt>
                <c:pt idx="12">
                  <c:v>3.6361747556869499</c:v>
                </c:pt>
                <c:pt idx="13">
                  <c:v>3.1250253209602801</c:v>
                </c:pt>
                <c:pt idx="14">
                  <c:v>2.7331143412444199</c:v>
                </c:pt>
                <c:pt idx="15">
                  <c:v>2.4077769565574401</c:v>
                </c:pt>
                <c:pt idx="16">
                  <c:v>1.9669896799978099</c:v>
                </c:pt>
                <c:pt idx="17">
                  <c:v>1.72179792504996</c:v>
                </c:pt>
                <c:pt idx="18">
                  <c:v>1.4628507295174</c:v>
                </c:pt>
                <c:pt idx="19">
                  <c:v>1.25160822315294</c:v>
                </c:pt>
                <c:pt idx="20">
                  <c:v>1.0304946483808299</c:v>
                </c:pt>
                <c:pt idx="21">
                  <c:v>0.89651255098409499</c:v>
                </c:pt>
                <c:pt idx="22">
                  <c:v>0.66145191754947796</c:v>
                </c:pt>
                <c:pt idx="23">
                  <c:v>0.49770879526977102</c:v>
                </c:pt>
                <c:pt idx="24">
                  <c:v>0.38163203854260702</c:v>
                </c:pt>
                <c:pt idx="25">
                  <c:v>0.291004899947989</c:v>
                </c:pt>
                <c:pt idx="26">
                  <c:v>0.20405682844707199</c:v>
                </c:pt>
                <c:pt idx="27">
                  <c:v>0.15755112096575499</c:v>
                </c:pt>
                <c:pt idx="28">
                  <c:v>9.6550874599654904E-2</c:v>
                </c:pt>
              </c:numCache>
            </c:numRef>
          </c:xVal>
          <c:yVal>
            <c:numRef>
              <c:f>'[So lieu Paper1 (2).xlsx]Phần 2-Động học'!$I$42:$I$70</c:f>
              <c:numCache>
                <c:formatCode>General</c:formatCode>
                <c:ptCount val="29"/>
                <c:pt idx="0">
                  <c:v>0.115921546084147</c:v>
                </c:pt>
                <c:pt idx="1">
                  <c:v>0.125427992663765</c:v>
                </c:pt>
                <c:pt idx="2">
                  <c:v>0.11271632312282701</c:v>
                </c:pt>
                <c:pt idx="3">
                  <c:v>0.104035202978292</c:v>
                </c:pt>
                <c:pt idx="4">
                  <c:v>9.4554214229010794E-2</c:v>
                </c:pt>
                <c:pt idx="5">
                  <c:v>7.6749609920341702E-2</c:v>
                </c:pt>
                <c:pt idx="6">
                  <c:v>7.6751526101119502E-2</c:v>
                </c:pt>
                <c:pt idx="7">
                  <c:v>6.6771235389121594E-2</c:v>
                </c:pt>
                <c:pt idx="8">
                  <c:v>5.9269661383482497E-2</c:v>
                </c:pt>
                <c:pt idx="9">
                  <c:v>8.3614738167583705E-2</c:v>
                </c:pt>
                <c:pt idx="10">
                  <c:v>5.0894308943089397E-2</c:v>
                </c:pt>
                <c:pt idx="11">
                  <c:v>4.7575210095535302E-2</c:v>
                </c:pt>
                <c:pt idx="12">
                  <c:v>5.1114943472667103E-2</c:v>
                </c:pt>
                <c:pt idx="13">
                  <c:v>3.9191097971585799E-2</c:v>
                </c:pt>
                <c:pt idx="14">
                  <c:v>3.2533738468697802E-2</c:v>
                </c:pt>
                <c:pt idx="15">
                  <c:v>4.40787276559634E-2</c:v>
                </c:pt>
                <c:pt idx="16">
                  <c:v>2.45191754947853E-2</c:v>
                </c:pt>
                <c:pt idx="17">
                  <c:v>2.5894719553256101E-2</c:v>
                </c:pt>
                <c:pt idx="18">
                  <c:v>2.11242506364458E-2</c:v>
                </c:pt>
                <c:pt idx="19">
                  <c:v>2.2111357477211099E-2</c:v>
                </c:pt>
                <c:pt idx="20">
                  <c:v>1.3398209739673201E-2</c:v>
                </c:pt>
                <c:pt idx="21">
                  <c:v>2.3506063343461701E-2</c:v>
                </c:pt>
                <c:pt idx="22">
                  <c:v>1.63743122279707E-2</c:v>
                </c:pt>
                <c:pt idx="23">
                  <c:v>1.1607675672716301E-2</c:v>
                </c:pt>
                <c:pt idx="24">
                  <c:v>9.0627138594618194E-3</c:v>
                </c:pt>
                <c:pt idx="25">
                  <c:v>8.6948071500917105E-3</c:v>
                </c:pt>
                <c:pt idx="26">
                  <c:v>4.6505707481317299E-3</c:v>
                </c:pt>
                <c:pt idx="27">
                  <c:v>6.1000246366099999E-3</c:v>
                </c:pt>
                <c:pt idx="28">
                  <c:v>0</c:v>
                </c:pt>
              </c:numCache>
            </c:numRef>
          </c:yVal>
          <c:smooth val="0"/>
          <c:extLst>
            <c:ext xmlns:c16="http://schemas.microsoft.com/office/drawing/2014/chart" uri="{C3380CC4-5D6E-409C-BE32-E72D297353CC}">
              <c16:uniqueId val="{00000002-E55D-4646-918C-1C18899D9C0F}"/>
            </c:ext>
          </c:extLst>
        </c:ser>
        <c:dLbls>
          <c:showLegendKey val="0"/>
          <c:showVal val="0"/>
          <c:showCatName val="0"/>
          <c:showSerName val="0"/>
          <c:showPercent val="0"/>
          <c:showBubbleSize val="0"/>
        </c:dLbls>
        <c:axId val="272642816"/>
        <c:axId val="272644352"/>
      </c:scatterChart>
      <c:valAx>
        <c:axId val="272642816"/>
        <c:scaling>
          <c:orientation val="minMax"/>
          <c:max val="18"/>
          <c:min val="0"/>
        </c:scaling>
        <c:delete val="0"/>
        <c:axPos val="b"/>
        <c:majorGridlines>
          <c:spPr>
            <a:ln w="38100"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en-US" sz="2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r>
                  <a:rPr lang="en-US" sz="280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 - Moisture content, kg water/kg dried matter</a:t>
                </a:r>
              </a:p>
            </c:rich>
          </c:tx>
          <c:layout>
            <c:manualLayout>
              <c:xMode val="edge"/>
              <c:yMode val="edge"/>
              <c:x val="0.19253892084412899"/>
              <c:y val="0.91331893151389298"/>
            </c:manualLayout>
          </c:layout>
          <c:overlay val="0"/>
          <c:spPr>
            <a:noFill/>
            <a:ln>
              <a:noFill/>
            </a:ln>
            <a:effectLst/>
          </c:spPr>
          <c:txPr>
            <a:bodyPr rot="0" spcFirstLastPara="1" vertOverflow="ellipsis" vert="horz" wrap="square" anchor="ctr" anchorCtr="1"/>
            <a:lstStyle/>
            <a:p>
              <a:pPr>
                <a:defRPr lang="en-US" sz="2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title>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lang="en-US" sz="2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crossAx val="272644352"/>
        <c:crosses val="autoZero"/>
        <c:crossBetween val="midCat"/>
        <c:majorUnit val="2"/>
      </c:valAx>
      <c:valAx>
        <c:axId val="272644352"/>
        <c:scaling>
          <c:orientation val="minMax"/>
        </c:scaling>
        <c:delete val="0"/>
        <c:axPos val="l"/>
        <c:majorGridlines>
          <c:spPr>
            <a:ln w="38100"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2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r>
                  <a:rPr lang="en-US" sz="280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Drying rate, kg water/kg dried matter/min</a:t>
                </a:r>
              </a:p>
            </c:rich>
          </c:tx>
          <c:layout>
            <c:manualLayout>
              <c:xMode val="edge"/>
              <c:yMode val="edge"/>
              <c:x val="5.65415050580433E-3"/>
              <c:y val="7.19592892931296E-2"/>
            </c:manualLayout>
          </c:layout>
          <c:overlay val="0"/>
          <c:spPr>
            <a:noFill/>
            <a:ln>
              <a:noFill/>
            </a:ln>
            <a:effectLst/>
          </c:spPr>
          <c:txPr>
            <a:bodyPr rot="-5400000" spcFirstLastPara="1" vertOverflow="ellipsis" vert="horz" wrap="square" anchor="ctr" anchorCtr="1"/>
            <a:lstStyle/>
            <a:p>
              <a:pPr>
                <a:defRPr lang="en-US" sz="2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title>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lang="en-US" sz="2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crossAx val="272642816"/>
        <c:crosses val="autoZero"/>
        <c:crossBetween val="midCat"/>
        <c:majorUnit val="0.1"/>
      </c:valAx>
      <c:spPr>
        <a:noFill/>
        <a:ln>
          <a:noFill/>
        </a:ln>
        <a:effectLst/>
      </c:spPr>
    </c:plotArea>
    <c:legend>
      <c:legendPos val="b"/>
      <c:legendEntry>
        <c:idx val="0"/>
        <c:txPr>
          <a:bodyPr rot="0" spcFirstLastPara="1" vertOverflow="ellipsis" vert="horz" wrap="square" anchor="ctr" anchorCtr="1"/>
          <a:lstStyle/>
          <a:p>
            <a:pPr>
              <a:defRPr lang="en-US" sz="2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legendEntry>
      <c:legendEntry>
        <c:idx val="1"/>
        <c:txPr>
          <a:bodyPr rot="0" spcFirstLastPara="1" vertOverflow="ellipsis" vert="horz" wrap="square" anchor="ctr" anchorCtr="1"/>
          <a:lstStyle/>
          <a:p>
            <a:pPr>
              <a:defRPr lang="en-US" sz="2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legendEntry>
      <c:legendEntry>
        <c:idx val="2"/>
        <c:txPr>
          <a:bodyPr rot="0" spcFirstLastPara="1" vertOverflow="ellipsis" vert="horz" wrap="square" anchor="ctr" anchorCtr="1"/>
          <a:lstStyle/>
          <a:p>
            <a:pPr>
              <a:defRPr lang="en-US" sz="2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legendEntry>
      <c:layout>
        <c:manualLayout>
          <c:xMode val="edge"/>
          <c:yMode val="edge"/>
          <c:x val="0.21681643658351399"/>
          <c:y val="4.9250594782590203E-2"/>
          <c:w val="0.41944161024023702"/>
          <c:h val="0.107989568515884"/>
        </c:manualLayout>
      </c:layout>
      <c:overlay val="0"/>
      <c:spPr>
        <a:noFill/>
        <a:ln w="12700">
          <a:noFill/>
        </a:ln>
        <a:effectLst/>
      </c:spPr>
      <c:txPr>
        <a:bodyPr rot="0" spcFirstLastPara="1" vertOverflow="ellipsis" vert="horz" wrap="square" anchor="ctr" anchorCtr="1"/>
        <a:lstStyle/>
        <a:p>
          <a:pPr>
            <a:defRPr lang="en-US" sz="2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legend>
    <c:plotVisOnly val="1"/>
    <c:dispBlanksAs val="gap"/>
    <c:showDLblsOverMax val="0"/>
  </c:chart>
  <c:spPr>
    <a:solidFill>
      <a:schemeClr val="bg1"/>
    </a:solidFill>
    <a:ln w="9525" cap="flat" cmpd="sng" algn="ctr">
      <a:noFill/>
      <a:round/>
    </a:ln>
    <a:effectLst/>
  </c:spPr>
  <c:txPr>
    <a:bodyPr/>
    <a:lstStyle/>
    <a:p>
      <a:pPr>
        <a:defRPr lang="en-US"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91197381785401"/>
          <c:y val="3.1911629334151599E-2"/>
          <c:w val="0.80891547229432303"/>
          <c:h val="0.76830316047867397"/>
        </c:manualLayout>
      </c:layout>
      <c:scatterChart>
        <c:scatterStyle val="lineMarker"/>
        <c:varyColors val="0"/>
        <c:ser>
          <c:idx val="0"/>
          <c:order val="0"/>
          <c:tx>
            <c:strRef>
              <c:f>450W</c:f>
              <c:strCache>
                <c:ptCount val="1"/>
                <c:pt idx="0">
                  <c:v>450W</c:v>
                </c:pt>
              </c:strCache>
            </c:strRef>
          </c:tx>
          <c:spPr>
            <a:ln w="19050" cap="rnd">
              <a:noFill/>
              <a:round/>
            </a:ln>
            <a:effectLst/>
          </c:spPr>
          <c:marker>
            <c:symbol val="circle"/>
            <c:size val="13"/>
            <c:spPr>
              <a:solidFill>
                <a:schemeClr val="accent1">
                  <a:lumMod val="50000"/>
                </a:schemeClr>
              </a:solidFill>
              <a:ln w="9525">
                <a:solidFill>
                  <a:schemeClr val="accent1">
                    <a:lumMod val="50000"/>
                  </a:schemeClr>
                </a:solidFill>
              </a:ln>
              <a:effectLst/>
            </c:spPr>
          </c:marker>
          <c:xVal>
            <c:numRef>
              <c:f>'Phần 2-Động học'!$H$132:$H$149</c:f>
              <c:numCache>
                <c:formatCode>General</c:formatCode>
                <c:ptCount val="18"/>
                <c:pt idx="0">
                  <c:v>1</c:v>
                </c:pt>
                <c:pt idx="1">
                  <c:v>0.71618469922514605</c:v>
                </c:pt>
                <c:pt idx="2">
                  <c:v>0.53692361513398801</c:v>
                </c:pt>
                <c:pt idx="3">
                  <c:v>0.427325493511169</c:v>
                </c:pt>
                <c:pt idx="4">
                  <c:v>0.35283660215566798</c:v>
                </c:pt>
                <c:pt idx="5">
                  <c:v>0.29321929051984302</c:v>
                </c:pt>
                <c:pt idx="6">
                  <c:v>0.24159090063628</c:v>
                </c:pt>
                <c:pt idx="7">
                  <c:v>0.19742948335492</c:v>
                </c:pt>
                <c:pt idx="8">
                  <c:v>0.159401100955325</c:v>
                </c:pt>
                <c:pt idx="9">
                  <c:v>0.12567696988844199</c:v>
                </c:pt>
                <c:pt idx="10">
                  <c:v>9.7092734976565398E-2</c:v>
                </c:pt>
                <c:pt idx="11">
                  <c:v>7.2622025438248305E-2</c:v>
                </c:pt>
                <c:pt idx="12">
                  <c:v>4.3886921908745401E-2</c:v>
                </c:pt>
                <c:pt idx="13">
                  <c:v>2.9655291401239101E-2</c:v>
                </c:pt>
                <c:pt idx="14">
                  <c:v>1.86707029980753E-2</c:v>
                </c:pt>
                <c:pt idx="15">
                  <c:v>1.08608093900314E-2</c:v>
                </c:pt>
                <c:pt idx="16">
                  <c:v>9.0538930596951207E-3</c:v>
                </c:pt>
                <c:pt idx="17">
                  <c:v>7.7626707856289301E-3</c:v>
                </c:pt>
              </c:numCache>
            </c:numRef>
          </c:xVal>
          <c:yVal>
            <c:numRef>
              <c:f>'Phần 2-Động học'!$I$132:$I$149</c:f>
              <c:numCache>
                <c:formatCode>General</c:formatCode>
                <c:ptCount val="18"/>
                <c:pt idx="0">
                  <c:v>1.0008180986130299</c:v>
                </c:pt>
                <c:pt idx="1">
                  <c:v>0.70607036390501599</c:v>
                </c:pt>
                <c:pt idx="2">
                  <c:v>0.54895447784854601</c:v>
                </c:pt>
                <c:pt idx="3">
                  <c:v>0.43735236769126001</c:v>
                </c:pt>
                <c:pt idx="4">
                  <c:v>0.35278046816286501</c:v>
                </c:pt>
                <c:pt idx="5">
                  <c:v>0.28642483134806801</c:v>
                </c:pt>
                <c:pt idx="6">
                  <c:v>0.23314793392675201</c:v>
                </c:pt>
                <c:pt idx="7">
                  <c:v>0.189633225894552</c:v>
                </c:pt>
                <c:pt idx="8">
                  <c:v>0.153601617344129</c:v>
                </c:pt>
                <c:pt idx="9">
                  <c:v>0.123419209688812</c:v>
                </c:pt>
                <c:pt idx="10">
                  <c:v>9.7878181675784701E-2</c:v>
                </c:pt>
                <c:pt idx="11">
                  <c:v>7.6064656843019801E-2</c:v>
                </c:pt>
                <c:pt idx="12">
                  <c:v>5.7274390198959399E-2</c:v>
                </c:pt>
                <c:pt idx="13">
                  <c:v>4.0956583876532601E-2</c:v>
                </c:pt>
                <c:pt idx="14">
                  <c:v>2.6675142251764799E-2</c:v>
                </c:pt>
                <c:pt idx="15">
                  <c:v>1.4081202619552599E-2</c:v>
                </c:pt>
                <c:pt idx="16">
                  <c:v>2.8932099671869901E-3</c:v>
                </c:pt>
                <c:pt idx="17">
                  <c:v>-7.1178153270183399E-3</c:v>
                </c:pt>
              </c:numCache>
            </c:numRef>
          </c:yVal>
          <c:smooth val="0"/>
          <c:extLst>
            <c:ext xmlns:c16="http://schemas.microsoft.com/office/drawing/2014/chart" uri="{C3380CC4-5D6E-409C-BE32-E72D297353CC}">
              <c16:uniqueId val="{00000000-D9E5-1943-8B57-E82FDFA89E5A}"/>
            </c:ext>
          </c:extLst>
        </c:ser>
        <c:ser>
          <c:idx val="1"/>
          <c:order val="1"/>
          <c:tx>
            <c:strRef>
              <c:f>300W</c:f>
              <c:strCache>
                <c:ptCount val="1"/>
                <c:pt idx="0">
                  <c:v>300W</c:v>
                </c:pt>
              </c:strCache>
            </c:strRef>
          </c:tx>
          <c:spPr>
            <a:ln w="25400" cap="rnd">
              <a:noFill/>
              <a:round/>
            </a:ln>
            <a:effectLst/>
          </c:spPr>
          <c:marker>
            <c:symbol val="square"/>
            <c:size val="7"/>
            <c:spPr>
              <a:solidFill>
                <a:schemeClr val="accent6">
                  <a:lumMod val="75000"/>
                  <a:alpha val="98000"/>
                </a:schemeClr>
              </a:solidFill>
              <a:ln w="9525">
                <a:solidFill>
                  <a:schemeClr val="accent6">
                    <a:lumMod val="75000"/>
                  </a:schemeClr>
                </a:solidFill>
              </a:ln>
              <a:effectLst/>
            </c:spPr>
          </c:marker>
          <c:dPt>
            <c:idx val="2"/>
            <c:marker>
              <c:symbol val="square"/>
              <c:size val="13"/>
              <c:spPr>
                <a:solidFill>
                  <a:schemeClr val="accent6">
                    <a:lumMod val="75000"/>
                    <a:alpha val="98000"/>
                  </a:schemeClr>
                </a:solidFill>
                <a:ln w="9525">
                  <a:solidFill>
                    <a:schemeClr val="accent6">
                      <a:lumMod val="75000"/>
                    </a:schemeClr>
                  </a:solidFill>
                </a:ln>
                <a:effectLst/>
              </c:spPr>
            </c:marker>
            <c:bubble3D val="0"/>
            <c:extLst>
              <c:ext xmlns:c16="http://schemas.microsoft.com/office/drawing/2014/chart" uri="{C3380CC4-5D6E-409C-BE32-E72D297353CC}">
                <c16:uniqueId val="{00000001-D9E5-1943-8B57-E82FDFA89E5A}"/>
              </c:ext>
            </c:extLst>
          </c:dPt>
          <c:xVal>
            <c:numRef>
              <c:f>'Phần 2-Động học'!$J$132:$J$155</c:f>
              <c:numCache>
                <c:formatCode>General</c:formatCode>
                <c:ptCount val="24"/>
                <c:pt idx="0">
                  <c:v>1</c:v>
                </c:pt>
                <c:pt idx="1">
                  <c:v>0.81576937511155601</c:v>
                </c:pt>
                <c:pt idx="2">
                  <c:v>0.69690128838573995</c:v>
                </c:pt>
                <c:pt idx="3">
                  <c:v>0.55785356229355698</c:v>
                </c:pt>
                <c:pt idx="4">
                  <c:v>0.48710152920444599</c:v>
                </c:pt>
                <c:pt idx="5">
                  <c:v>0.42398708399416601</c:v>
                </c:pt>
                <c:pt idx="6">
                  <c:v>0.38941968729361798</c:v>
                </c:pt>
                <c:pt idx="7">
                  <c:v>0.33611023579909599</c:v>
                </c:pt>
                <c:pt idx="8">
                  <c:v>0.30385795492583301</c:v>
                </c:pt>
                <c:pt idx="9">
                  <c:v>0.258152268531952</c:v>
                </c:pt>
                <c:pt idx="10">
                  <c:v>0.22050375782242099</c:v>
                </c:pt>
                <c:pt idx="11">
                  <c:v>0.18907960808361199</c:v>
                </c:pt>
                <c:pt idx="12">
                  <c:v>0.15682972357109901</c:v>
                </c:pt>
                <c:pt idx="13">
                  <c:v>0.128116973050411</c:v>
                </c:pt>
                <c:pt idx="14">
                  <c:v>9.8652418221710697E-2</c:v>
                </c:pt>
                <c:pt idx="15">
                  <c:v>7.82493738201189E-2</c:v>
                </c:pt>
                <c:pt idx="16">
                  <c:v>5.8689321288756001E-2</c:v>
                </c:pt>
                <c:pt idx="17">
                  <c:v>4.5003551494738302E-2</c:v>
                </c:pt>
                <c:pt idx="18">
                  <c:v>3.3854613187299799E-2</c:v>
                </c:pt>
                <c:pt idx="19">
                  <c:v>2.58655328968363E-2</c:v>
                </c:pt>
                <c:pt idx="20">
                  <c:v>1.7835394430407998E-2</c:v>
                </c:pt>
                <c:pt idx="21">
                  <c:v>1.3878874770686001E-2</c:v>
                </c:pt>
                <c:pt idx="22">
                  <c:v>9.6714361595665408E-3</c:v>
                </c:pt>
                <c:pt idx="23">
                  <c:v>7.3183638559179004E-3</c:v>
                </c:pt>
              </c:numCache>
            </c:numRef>
          </c:xVal>
          <c:yVal>
            <c:numRef>
              <c:f>'Phần 2-Động học'!$K$132:$K$155</c:f>
              <c:numCache>
                <c:formatCode>General</c:formatCode>
                <c:ptCount val="24"/>
                <c:pt idx="0">
                  <c:v>1.00384270146551</c:v>
                </c:pt>
                <c:pt idx="1">
                  <c:v>0.80263760278762097</c:v>
                </c:pt>
                <c:pt idx="2">
                  <c:v>0.67600433541354599</c:v>
                </c:pt>
                <c:pt idx="3">
                  <c:v>0.57738366741334701</c:v>
                </c:pt>
                <c:pt idx="4">
                  <c:v>0.49686143759300799</c:v>
                </c:pt>
                <c:pt idx="5">
                  <c:v>0.42946617655493102</c:v>
                </c:pt>
                <c:pt idx="6">
                  <c:v>0.37214493808489202</c:v>
                </c:pt>
                <c:pt idx="7">
                  <c:v>0.32282101985074002</c:v>
                </c:pt>
                <c:pt idx="8">
                  <c:v>0.279991704657226</c:v>
                </c:pt>
                <c:pt idx="9">
                  <c:v>0.24252378703255101</c:v>
                </c:pt>
                <c:pt idx="10">
                  <c:v>0.20953717703493599</c:v>
                </c:pt>
                <c:pt idx="11">
                  <c:v>0.18033314535802</c:v>
                </c:pt>
                <c:pt idx="12">
                  <c:v>0.15434739640758799</c:v>
                </c:pt>
                <c:pt idx="13">
                  <c:v>0.131117952393143</c:v>
                </c:pt>
                <c:pt idx="14">
                  <c:v>0.110262370417119</c:v>
                </c:pt>
                <c:pt idx="15">
                  <c:v>9.1461104884836594E-2</c:v>
                </c:pt>
                <c:pt idx="16">
                  <c:v>7.4445064528576105E-2</c:v>
                </c:pt>
                <c:pt idx="17">
                  <c:v>5.8986119540555597E-2</c:v>
                </c:pt>
                <c:pt idx="18">
                  <c:v>4.4889736572919801E-2</c:v>
                </c:pt>
                <c:pt idx="19">
                  <c:v>3.1989181926274597E-2</c:v>
                </c:pt>
                <c:pt idx="20">
                  <c:v>2.01409020790204E-2</c:v>
                </c:pt>
                <c:pt idx="21">
                  <c:v>9.2208024697008201E-3</c:v>
                </c:pt>
                <c:pt idx="22">
                  <c:v>-8.7877867164525003E-4</c:v>
                </c:pt>
                <c:pt idx="23">
                  <c:v>-1.02515519575112E-2</c:v>
                </c:pt>
              </c:numCache>
            </c:numRef>
          </c:yVal>
          <c:smooth val="0"/>
          <c:extLst>
            <c:ext xmlns:c16="http://schemas.microsoft.com/office/drawing/2014/chart" uri="{C3380CC4-5D6E-409C-BE32-E72D297353CC}">
              <c16:uniqueId val="{00000002-D9E5-1943-8B57-E82FDFA89E5A}"/>
            </c:ext>
          </c:extLst>
        </c:ser>
        <c:ser>
          <c:idx val="2"/>
          <c:order val="2"/>
          <c:tx>
            <c:strRef>
              <c:f>150W</c:f>
              <c:strCache>
                <c:ptCount val="1"/>
                <c:pt idx="0">
                  <c:v>150W</c:v>
                </c:pt>
              </c:strCache>
            </c:strRef>
          </c:tx>
          <c:spPr>
            <a:ln w="25400" cap="rnd">
              <a:noFill/>
              <a:round/>
            </a:ln>
            <a:effectLst/>
          </c:spPr>
          <c:marker>
            <c:symbol val="triangle"/>
            <c:size val="12"/>
            <c:spPr>
              <a:solidFill>
                <a:schemeClr val="accent1">
                  <a:lumMod val="60000"/>
                  <a:lumOff val="40000"/>
                </a:schemeClr>
              </a:solidFill>
              <a:ln w="9525">
                <a:solidFill>
                  <a:schemeClr val="accent1">
                    <a:lumMod val="60000"/>
                    <a:lumOff val="40000"/>
                  </a:schemeClr>
                </a:solidFill>
              </a:ln>
              <a:effectLst/>
            </c:spPr>
          </c:marker>
          <c:xVal>
            <c:numRef>
              <c:f>'Phần 2-Động học'!$L$132:$L$160</c:f>
              <c:numCache>
                <c:formatCode>General</c:formatCode>
                <c:ptCount val="29"/>
                <c:pt idx="0">
                  <c:v>1</c:v>
                </c:pt>
                <c:pt idx="1">
                  <c:v>0.91587079871018895</c:v>
                </c:pt>
                <c:pt idx="2">
                  <c:v>0.82484236440577496</c:v>
                </c:pt>
                <c:pt idx="3">
                  <c:v>0.74303932987961196</c:v>
                </c:pt>
                <c:pt idx="4">
                  <c:v>0.66753655383628796</c:v>
                </c:pt>
                <c:pt idx="5">
                  <c:v>0.59891453497623903</c:v>
                </c:pt>
                <c:pt idx="6">
                  <c:v>0.54321407548430001</c:v>
                </c:pt>
                <c:pt idx="7">
                  <c:v>0.487512225338391</c:v>
                </c:pt>
                <c:pt idx="8">
                  <c:v>0.43905349706760799</c:v>
                </c:pt>
                <c:pt idx="9">
                  <c:v>0.39603898042813501</c:v>
                </c:pt>
                <c:pt idx="10">
                  <c:v>0.335356205088085</c:v>
                </c:pt>
                <c:pt idx="11">
                  <c:v>0.29842003829066399</c:v>
                </c:pt>
                <c:pt idx="12">
                  <c:v>0.26389268283573403</c:v>
                </c:pt>
                <c:pt idx="13">
                  <c:v>0.226796392166804</c:v>
                </c:pt>
                <c:pt idx="14">
                  <c:v>0.198353743829221</c:v>
                </c:pt>
                <c:pt idx="15">
                  <c:v>0.17474262471633101</c:v>
                </c:pt>
                <c:pt idx="16">
                  <c:v>0.14275281542863</c:v>
                </c:pt>
                <c:pt idx="17">
                  <c:v>0.124958205881552</c:v>
                </c:pt>
                <c:pt idx="18">
                  <c:v>0.106165305448205</c:v>
                </c:pt>
                <c:pt idx="19">
                  <c:v>9.0834537407896501E-2</c:v>
                </c:pt>
                <c:pt idx="20">
                  <c:v>7.4787383907709906E-2</c:v>
                </c:pt>
                <c:pt idx="21">
                  <c:v>6.5063732678163094E-2</c:v>
                </c:pt>
                <c:pt idx="22">
                  <c:v>4.8004381751997498E-2</c:v>
                </c:pt>
                <c:pt idx="23">
                  <c:v>3.6120846240754401E-2</c:v>
                </c:pt>
                <c:pt idx="24">
                  <c:v>2.7696661814608701E-2</c:v>
                </c:pt>
                <c:pt idx="25">
                  <c:v>2.1119464526701801E-2</c:v>
                </c:pt>
                <c:pt idx="26">
                  <c:v>1.4809272801212201E-2</c:v>
                </c:pt>
                <c:pt idx="27">
                  <c:v>1.1434155613782001E-2</c:v>
                </c:pt>
                <c:pt idx="28">
                  <c:v>7.0071080297750797E-3</c:v>
                </c:pt>
              </c:numCache>
            </c:numRef>
          </c:xVal>
          <c:yVal>
            <c:numRef>
              <c:f>'Phần 2-Động học'!$M$132:$M$160</c:f>
              <c:numCache>
                <c:formatCode>General</c:formatCode>
                <c:ptCount val="29"/>
                <c:pt idx="0">
                  <c:v>0.99491106984576905</c:v>
                </c:pt>
                <c:pt idx="1">
                  <c:v>0.91422909161060095</c:v>
                </c:pt>
                <c:pt idx="2">
                  <c:v>0.83005113862549396</c:v>
                </c:pt>
                <c:pt idx="3">
                  <c:v>0.74957711878772604</c:v>
                </c:pt>
                <c:pt idx="4">
                  <c:v>0.67429352156552103</c:v>
                </c:pt>
                <c:pt idx="5">
                  <c:v>0.60465048555006895</c:v>
                </c:pt>
                <c:pt idx="6">
                  <c:v>0.54068075067124499</c:v>
                </c:pt>
                <c:pt idx="7">
                  <c:v>0.48221411398613001</c:v>
                </c:pt>
                <c:pt idx="8">
                  <c:v>0.42897567483575999</c:v>
                </c:pt>
                <c:pt idx="9">
                  <c:v>0.38063789782487201</c:v>
                </c:pt>
                <c:pt idx="10">
                  <c:v>0.336850602815011</c:v>
                </c:pt>
                <c:pt idx="11">
                  <c:v>0.297259064504305</c:v>
                </c:pt>
                <c:pt idx="12">
                  <c:v>0.26151516079070403</c:v>
                </c:pt>
                <c:pt idx="13">
                  <c:v>0.22928421901886401</c:v>
                </c:pt>
                <c:pt idx="14">
                  <c:v>0.20024909261528101</c:v>
                </c:pt>
                <c:pt idx="15">
                  <c:v>0.174112407631351</c:v>
                </c:pt>
                <c:pt idx="16">
                  <c:v>0.150597581556911</c:v>
                </c:pt>
                <c:pt idx="17">
                  <c:v>0.129449014134455</c:v>
                </c:pt>
                <c:pt idx="18">
                  <c:v>0.110431722455284</c:v>
                </c:pt>
                <c:pt idx="19">
                  <c:v>9.3330609403362796E-2</c:v>
                </c:pt>
                <c:pt idx="20">
                  <c:v>7.7949498485611501E-2</c:v>
                </c:pt>
                <c:pt idx="21">
                  <c:v>6.4110029410489794E-2</c:v>
                </c:pt>
                <c:pt idx="22">
                  <c:v>5.1650481533999697E-2</c:v>
                </c:pt>
                <c:pt idx="23">
                  <c:v>4.0424572795840802E-2</c:v>
                </c:pt>
                <c:pt idx="24">
                  <c:v>3.0300267645106699E-2</c:v>
                </c:pt>
                <c:pt idx="25">
                  <c:v>2.1158617133757801E-2</c:v>
                </c:pt>
                <c:pt idx="26">
                  <c:v>1.28926467711169E-2</c:v>
                </c:pt>
                <c:pt idx="27">
                  <c:v>5.4063021442310698E-3</c:v>
                </c:pt>
                <c:pt idx="28">
                  <c:v>-1.3865418058869E-3</c:v>
                </c:pt>
              </c:numCache>
            </c:numRef>
          </c:yVal>
          <c:smooth val="0"/>
          <c:extLst>
            <c:ext xmlns:c16="http://schemas.microsoft.com/office/drawing/2014/chart" uri="{C3380CC4-5D6E-409C-BE32-E72D297353CC}">
              <c16:uniqueId val="{00000003-D9E5-1943-8B57-E82FDFA89E5A}"/>
            </c:ext>
          </c:extLst>
        </c:ser>
        <c:dLbls>
          <c:showLegendKey val="0"/>
          <c:showVal val="0"/>
          <c:showCatName val="0"/>
          <c:showSerName val="0"/>
          <c:showPercent val="0"/>
          <c:showBubbleSize val="0"/>
        </c:dLbls>
        <c:axId val="1043410896"/>
        <c:axId val="1036341104"/>
      </c:scatterChart>
      <c:valAx>
        <c:axId val="1043410896"/>
        <c:scaling>
          <c:orientation val="minMax"/>
          <c:max val="1.1000000000000001"/>
          <c:min val="0"/>
        </c:scaling>
        <c:delete val="0"/>
        <c:axPos val="b"/>
        <c:majorGridlines>
          <c:spPr>
            <a:ln w="38100"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en-US" sz="1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r>
                  <a:rPr lang="en-US" sz="180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Experimental moisture ratio</a:t>
                </a:r>
              </a:p>
            </c:rich>
          </c:tx>
          <c:layout>
            <c:manualLayout>
              <c:xMode val="edge"/>
              <c:yMode val="edge"/>
              <c:x val="0.362526449428692"/>
              <c:y val="0.92521994134897401"/>
            </c:manualLayout>
          </c:layout>
          <c:overlay val="0"/>
          <c:spPr>
            <a:noFill/>
            <a:ln>
              <a:noFill/>
            </a:ln>
            <a:effectLst/>
          </c:spPr>
          <c:txPr>
            <a:bodyPr rot="0" spcFirstLastPara="1" vertOverflow="ellipsis" vert="horz" wrap="square" anchor="ctr" anchorCtr="1"/>
            <a:lstStyle/>
            <a:p>
              <a:pPr>
                <a:defRPr lang="en-US" sz="1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title>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lang="en-US" sz="1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crossAx val="1036341104"/>
        <c:crosses val="autoZero"/>
        <c:crossBetween val="midCat"/>
        <c:majorUnit val="0.2"/>
      </c:valAx>
      <c:valAx>
        <c:axId val="1036341104"/>
        <c:scaling>
          <c:orientation val="minMax"/>
          <c:max val="1.1000000000000001"/>
          <c:min val="0"/>
        </c:scaling>
        <c:delete val="0"/>
        <c:axPos val="l"/>
        <c:majorGridlines>
          <c:spPr>
            <a:ln w="38100"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r>
                  <a:rPr lang="en-US" sz="180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Predicted moisture ratio</a:t>
                </a:r>
              </a:p>
            </c:rich>
          </c:tx>
          <c:layout>
            <c:manualLayout>
              <c:xMode val="edge"/>
              <c:yMode val="edge"/>
              <c:x val="3.5627190010307799E-2"/>
              <c:y val="0.16917793180895899"/>
            </c:manualLayout>
          </c:layout>
          <c:overlay val="0"/>
          <c:spPr>
            <a:noFill/>
            <a:ln>
              <a:noFill/>
            </a:ln>
            <a:effectLst/>
          </c:spPr>
          <c:txPr>
            <a:bodyPr rot="-5400000" spcFirstLastPara="1" vertOverflow="ellipsis" vert="horz" wrap="square" anchor="ctr" anchorCtr="1"/>
            <a:lstStyle/>
            <a:p>
              <a:pPr>
                <a:defRPr lang="en-US" sz="1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title>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lang="en-US" sz="1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crossAx val="1043410896"/>
        <c:crosses val="autoZero"/>
        <c:crossBetween val="midCat"/>
        <c:majorUnit val="0.2"/>
      </c:valAx>
      <c:spPr>
        <a:noFill/>
        <a:ln>
          <a:noFill/>
        </a:ln>
        <a:effectLst/>
      </c:spPr>
    </c:plotArea>
    <c:legend>
      <c:legendPos val="r"/>
      <c:legendEntry>
        <c:idx val="0"/>
        <c:txPr>
          <a:bodyPr rot="0" spcFirstLastPara="1" vertOverflow="ellipsis" vert="horz" wrap="square" anchor="ctr" anchorCtr="1"/>
          <a:lstStyle/>
          <a:p>
            <a:pPr>
              <a:defRPr lang="en-US" sz="1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legendEntry>
      <c:legendEntry>
        <c:idx val="1"/>
        <c:txPr>
          <a:bodyPr rot="0" spcFirstLastPara="1" vertOverflow="ellipsis" vert="horz" wrap="square" anchor="ctr" anchorCtr="1"/>
          <a:lstStyle/>
          <a:p>
            <a:pPr>
              <a:defRPr lang="en-US" sz="1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legendEntry>
      <c:legendEntry>
        <c:idx val="2"/>
        <c:txPr>
          <a:bodyPr rot="0" spcFirstLastPara="1" vertOverflow="ellipsis" vert="horz" wrap="square" anchor="ctr" anchorCtr="1"/>
          <a:lstStyle/>
          <a:p>
            <a:pPr>
              <a:defRPr lang="en-US" sz="1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legendEntry>
      <c:layout>
        <c:manualLayout>
          <c:xMode val="edge"/>
          <c:yMode val="edge"/>
          <c:x val="0.189505640387681"/>
          <c:y val="0.10820029322513799"/>
          <c:w val="0.50285653829877297"/>
          <c:h val="0.136485826001955"/>
        </c:manualLayout>
      </c:layout>
      <c:overlay val="0"/>
      <c:spPr>
        <a:noFill/>
        <a:ln>
          <a:noFill/>
        </a:ln>
        <a:effectLst/>
      </c:spPr>
      <c:txPr>
        <a:bodyPr rot="0" spcFirstLastPara="1" vertOverflow="ellipsis" vert="horz" wrap="square" anchor="ctr" anchorCtr="1"/>
        <a:lstStyle/>
        <a:p>
          <a:pPr>
            <a:defRPr lang="en-US" sz="1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legend>
    <c:plotVisOnly val="1"/>
    <c:dispBlanksAs val="gap"/>
    <c:showDLblsOverMax val="0"/>
  </c:chart>
  <c:spPr>
    <a:solidFill>
      <a:schemeClr val="bg1"/>
    </a:solidFill>
    <a:ln w="9525" cap="flat" cmpd="sng" algn="ctr">
      <a:noFill/>
      <a:round/>
    </a:ln>
    <a:effectLst/>
  </c:spPr>
  <c:txPr>
    <a:bodyPr/>
    <a:lstStyle/>
    <a:p>
      <a:pPr>
        <a:defRPr lang="en-US" sz="1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endParaRPr lang="en-V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1440" tIns="45720" rIns="91440" bIns="45720" rtlCol="0"/>
          <a:lstStyle>
            <a:lvl1pPr algn="l">
              <a:defRPr sz="1220"/>
            </a:lvl1pPr>
          </a:lstStyle>
          <a:p>
            <a:endParaRPr lang="en-US"/>
          </a:p>
        </p:txBody>
      </p:sp>
      <p:sp>
        <p:nvSpPr>
          <p:cNvPr id="3" name="Date Placeholder 2"/>
          <p:cNvSpPr>
            <a:spLocks noGrp="1"/>
          </p:cNvSpPr>
          <p:nvPr>
            <p:ph type="dt" sz="quarter" idx="1"/>
          </p:nvPr>
        </p:nvSpPr>
        <p:spPr>
          <a:xfrm>
            <a:off x="3967341" y="0"/>
            <a:ext cx="3035088" cy="466116"/>
          </a:xfrm>
          <a:prstGeom prst="rect">
            <a:avLst/>
          </a:prstGeom>
        </p:spPr>
        <p:txBody>
          <a:bodyPr vert="horz" lIns="91440" tIns="45720" rIns="91440" bIns="45720" rtlCol="0"/>
          <a:lstStyle>
            <a:lvl1pPr algn="r">
              <a:defRPr sz="1220"/>
            </a:lvl1pPr>
          </a:lstStyle>
          <a:p>
            <a:fld id="{696C064A-D61B-4B21-B757-51A9B82445B8}" type="datetimeFigureOut">
              <a:rPr lang="en-US" smtClean="0"/>
              <a:t>12/30/21</a:t>
            </a:fld>
            <a:endParaRPr lang="en-US"/>
          </a:p>
        </p:txBody>
      </p:sp>
      <p:sp>
        <p:nvSpPr>
          <p:cNvPr id="4" name="Footer Placeholder 3"/>
          <p:cNvSpPr>
            <a:spLocks noGrp="1"/>
          </p:cNvSpPr>
          <p:nvPr>
            <p:ph type="ftr" sz="quarter" idx="2"/>
          </p:nvPr>
        </p:nvSpPr>
        <p:spPr>
          <a:xfrm>
            <a:off x="0" y="8823935"/>
            <a:ext cx="3035088" cy="466115"/>
          </a:xfrm>
          <a:prstGeom prst="rect">
            <a:avLst/>
          </a:prstGeom>
        </p:spPr>
        <p:txBody>
          <a:bodyPr vert="horz" lIns="91440" tIns="45720" rIns="91440" bIns="45720" rtlCol="0" anchor="b"/>
          <a:lstStyle>
            <a:lvl1pPr algn="l">
              <a:defRPr sz="1220"/>
            </a:lvl1pPr>
          </a:lstStyle>
          <a:p>
            <a:endParaRPr lang="en-US"/>
          </a:p>
        </p:txBody>
      </p:sp>
      <p:sp>
        <p:nvSpPr>
          <p:cNvPr id="5" name="Slide Number Placeholder 4"/>
          <p:cNvSpPr>
            <a:spLocks noGrp="1"/>
          </p:cNvSpPr>
          <p:nvPr>
            <p:ph type="sldNum" sz="quarter" idx="3"/>
          </p:nvPr>
        </p:nvSpPr>
        <p:spPr>
          <a:xfrm>
            <a:off x="3967341" y="8823935"/>
            <a:ext cx="3035088" cy="466115"/>
          </a:xfrm>
          <a:prstGeom prst="rect">
            <a:avLst/>
          </a:prstGeom>
        </p:spPr>
        <p:txBody>
          <a:bodyPr vert="horz" lIns="91440" tIns="45720" rIns="91440" bIns="45720" rtlCol="0" anchor="b"/>
          <a:lstStyle>
            <a:lvl1pPr algn="r">
              <a:defRPr sz="1220"/>
            </a:lvl1pPr>
          </a:lstStyle>
          <a:p>
            <a:fld id="{50305E07-67EA-4042-A3F6-853A8AD8D20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67341" y="0"/>
            <a:ext cx="3035088" cy="466116"/>
          </a:xfrm>
          <a:prstGeom prst="rect">
            <a:avLst/>
          </a:prstGeom>
        </p:spPr>
        <p:txBody>
          <a:bodyPr vert="horz" lIns="91440" tIns="45720" rIns="91440" bIns="45720" rtlCol="0"/>
          <a:lstStyle>
            <a:lvl1pPr algn="r">
              <a:defRPr sz="1200"/>
            </a:lvl1pPr>
          </a:lstStyle>
          <a:p>
            <a:fld id="{3EFD42F7-718C-4B98-AAEC-167E6DDD60A7}" type="datetimeFigureOut">
              <a:rPr lang="en-US" smtClean="0"/>
              <a:t>12/30/21</a:t>
            </a:fld>
            <a:endParaRPr lang="en-US"/>
          </a:p>
        </p:txBody>
      </p:sp>
      <p:sp>
        <p:nvSpPr>
          <p:cNvPr id="4" name="Slide Image Placeholder 3"/>
          <p:cNvSpPr>
            <a:spLocks noGrp="1" noRot="1" noChangeAspect="1"/>
          </p:cNvSpPr>
          <p:nvPr>
            <p:ph type="sldImg" idx="2"/>
          </p:nvPr>
        </p:nvSpPr>
        <p:spPr>
          <a:xfrm>
            <a:off x="715010" y="1161256"/>
            <a:ext cx="5574030" cy="313539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5"/>
            <a:ext cx="3035088" cy="46611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5"/>
            <a:ext cx="3035088" cy="466115"/>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2325688" y="1160463"/>
            <a:ext cx="2352675" cy="3136900"/>
          </a:xfrm>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2325688" y="1160463"/>
            <a:ext cx="2352675" cy="3136900"/>
          </a:xfrm>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32156326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userDrawn="1"/>
        </p:nvSpPr>
        <p:spPr>
          <a:xfrm>
            <a:off x="32004000" y="0"/>
            <a:ext cx="914400" cy="43891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0"/>
            <a:ext cx="914400" cy="43891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0"/>
            <a:ext cx="32918400" cy="54864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38404800"/>
            <a:ext cx="32918400" cy="548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nstructions"/>
          <p:cNvSpPr/>
          <p:nvPr userDrawn="1"/>
        </p:nvSpPr>
        <p:spPr>
          <a:xfrm>
            <a:off x="-13716000" y="0"/>
            <a:ext cx="12801600" cy="4389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defPPr>
              <a:defRPr lang="en-US"/>
            </a:defPPr>
            <a:lvl1pPr marL="0" algn="l" defTabSz="3686810" rtl="0" eaLnBrk="1" latinLnBrk="0" hangingPunct="1">
              <a:defRPr sz="7260" kern="1200">
                <a:solidFill>
                  <a:schemeClr val="lt1"/>
                </a:solidFill>
                <a:latin typeface="+mn-lt"/>
                <a:ea typeface="+mn-ea"/>
                <a:cs typeface="+mn-cs"/>
              </a:defRPr>
            </a:lvl1pPr>
            <a:lvl2pPr marL="1843405" algn="l" defTabSz="3686810" rtl="0" eaLnBrk="1" latinLnBrk="0" hangingPunct="1">
              <a:defRPr sz="7260" kern="1200">
                <a:solidFill>
                  <a:schemeClr val="lt1"/>
                </a:solidFill>
                <a:latin typeface="+mn-lt"/>
                <a:ea typeface="+mn-ea"/>
                <a:cs typeface="+mn-cs"/>
              </a:defRPr>
            </a:lvl2pPr>
            <a:lvl3pPr marL="3686810" algn="l" defTabSz="3686810" rtl="0" eaLnBrk="1" latinLnBrk="0" hangingPunct="1">
              <a:defRPr sz="7260" kern="1200">
                <a:solidFill>
                  <a:schemeClr val="lt1"/>
                </a:solidFill>
                <a:latin typeface="+mn-lt"/>
                <a:ea typeface="+mn-ea"/>
                <a:cs typeface="+mn-cs"/>
              </a:defRPr>
            </a:lvl3pPr>
            <a:lvl4pPr marL="5530215" algn="l" defTabSz="3686810" rtl="0" eaLnBrk="1" latinLnBrk="0" hangingPunct="1">
              <a:defRPr sz="7260" kern="1200">
                <a:solidFill>
                  <a:schemeClr val="lt1"/>
                </a:solidFill>
                <a:latin typeface="+mn-lt"/>
                <a:ea typeface="+mn-ea"/>
                <a:cs typeface="+mn-cs"/>
              </a:defRPr>
            </a:lvl4pPr>
            <a:lvl5pPr marL="7373620" algn="l" defTabSz="3686810" rtl="0" eaLnBrk="1" latinLnBrk="0" hangingPunct="1">
              <a:defRPr sz="7260" kern="1200">
                <a:solidFill>
                  <a:schemeClr val="lt1"/>
                </a:solidFill>
                <a:latin typeface="+mn-lt"/>
                <a:ea typeface="+mn-ea"/>
                <a:cs typeface="+mn-cs"/>
              </a:defRPr>
            </a:lvl5pPr>
            <a:lvl6pPr marL="9217025" algn="l" defTabSz="3686810" rtl="0" eaLnBrk="1" latinLnBrk="0" hangingPunct="1">
              <a:defRPr sz="7260" kern="1200">
                <a:solidFill>
                  <a:schemeClr val="lt1"/>
                </a:solidFill>
                <a:latin typeface="+mn-lt"/>
                <a:ea typeface="+mn-ea"/>
                <a:cs typeface="+mn-cs"/>
              </a:defRPr>
            </a:lvl6pPr>
            <a:lvl7pPr marL="11060430" algn="l" defTabSz="3686810" rtl="0" eaLnBrk="1" latinLnBrk="0" hangingPunct="1">
              <a:defRPr sz="7260" kern="1200">
                <a:solidFill>
                  <a:schemeClr val="lt1"/>
                </a:solidFill>
                <a:latin typeface="+mn-lt"/>
                <a:ea typeface="+mn-ea"/>
                <a:cs typeface="+mn-cs"/>
              </a:defRPr>
            </a:lvl7pPr>
            <a:lvl8pPr marL="12903835" algn="l" defTabSz="3686810" rtl="0" eaLnBrk="1" latinLnBrk="0" hangingPunct="1">
              <a:defRPr sz="7260" kern="1200">
                <a:solidFill>
                  <a:schemeClr val="lt1"/>
                </a:solidFill>
                <a:latin typeface="+mn-lt"/>
                <a:ea typeface="+mn-ea"/>
                <a:cs typeface="+mn-cs"/>
              </a:defRPr>
            </a:lvl8pPr>
            <a:lvl9pPr marL="14747240" algn="l" defTabSz="3686810" rtl="0" eaLnBrk="1" latinLnBrk="0" hangingPunct="1">
              <a:defRPr sz="7260" kern="1200">
                <a:solidFill>
                  <a:schemeClr val="lt1"/>
                </a:solidFill>
                <a:latin typeface="+mn-lt"/>
                <a:ea typeface="+mn-ea"/>
                <a:cs typeface="+mn-cs"/>
              </a:defRPr>
            </a:lvl9pPr>
          </a:lstStyle>
          <a:p>
            <a:pPr lvl="0">
              <a:spcBef>
                <a:spcPts val="0"/>
              </a:spcBef>
              <a:spcAft>
                <a:spcPts val="2400"/>
              </a:spcAft>
            </a:pPr>
            <a:r>
              <a:rPr lang="en-US" sz="9600" dirty="0">
                <a:solidFill>
                  <a:srgbClr val="7F7F7F"/>
                </a:solidFill>
                <a:latin typeface="Calibri" panose="020F0502020204030204" pitchFamily="34" charset="0"/>
                <a:cs typeface="Calibri" panose="020F0502020204030204" pitchFamily="34" charset="0"/>
              </a:rPr>
              <a:t>Poster Print Size:</a:t>
            </a:r>
            <a:endParaRPr sz="9600" dirty="0">
              <a:solidFill>
                <a:srgbClr val="7F7F7F"/>
              </a:solidFill>
              <a:latin typeface="Calibri" panose="020F0502020204030204" pitchFamily="34" charset="0"/>
              <a:cs typeface="Calibri" panose="020F0502020204030204" pitchFamily="34" charset="0"/>
            </a:endParaRPr>
          </a:p>
          <a:p>
            <a:pPr lvl="0">
              <a:spcBef>
                <a:spcPts val="0"/>
              </a:spcBef>
              <a:spcAft>
                <a:spcPts val="2400"/>
              </a:spcAft>
            </a:pPr>
            <a:r>
              <a:rPr lang="en-US" sz="6600" dirty="0">
                <a:solidFill>
                  <a:srgbClr val="7F7F7F"/>
                </a:solidFill>
                <a:latin typeface="Calibri" panose="020F0502020204030204" pitchFamily="34" charset="0"/>
                <a:cs typeface="Calibri" panose="020F0502020204030204" pitchFamily="34" charset="0"/>
              </a:rPr>
              <a:t>This poster template is 48” high by 36” wide. It can be used to print any poster with a 4:3 aspect ratio.</a:t>
            </a:r>
          </a:p>
          <a:p>
            <a:pPr lvl="0">
              <a:spcBef>
                <a:spcPts val="0"/>
              </a:spcBef>
              <a:spcAft>
                <a:spcPts val="2400"/>
              </a:spcAft>
            </a:pPr>
            <a:r>
              <a:rPr lang="en-US" sz="9600" dirty="0">
                <a:solidFill>
                  <a:srgbClr val="7F7F7F"/>
                </a:solidFill>
                <a:latin typeface="Calibri" panose="020F0502020204030204" pitchFamily="34" charset="0"/>
                <a:cs typeface="Calibri" panose="020F0502020204030204" pitchFamily="34" charset="0"/>
              </a:rPr>
              <a:t>Placeholders</a:t>
            </a:r>
            <a:r>
              <a:rPr sz="9600" dirty="0">
                <a:solidFill>
                  <a:srgbClr val="7F7F7F"/>
                </a:solidFill>
                <a:latin typeface="Calibri" panose="020F0502020204030204" pitchFamily="34" charset="0"/>
                <a:cs typeface="Calibri" panose="020F0502020204030204" pitchFamily="34" charset="0"/>
              </a:rPr>
              <a:t>:</a:t>
            </a:r>
          </a:p>
          <a:p>
            <a:pPr lvl="0">
              <a:spcBef>
                <a:spcPts val="0"/>
              </a:spcBef>
              <a:spcAft>
                <a:spcPts val="2400"/>
              </a:spcAft>
            </a:pPr>
            <a:r>
              <a:rPr sz="6600" dirty="0">
                <a:solidFill>
                  <a:srgbClr val="7F7F7F"/>
                </a:solidFill>
                <a:latin typeface="Calibri" panose="020F0502020204030204" pitchFamily="34" charset="0"/>
                <a:cs typeface="Calibri" panose="020F0502020204030204" pitchFamily="34" charset="0"/>
              </a:rPr>
              <a:t>The </a:t>
            </a:r>
            <a:r>
              <a:rPr lang="en-US" sz="6600" dirty="0">
                <a:solidFill>
                  <a:srgbClr val="7F7F7F"/>
                </a:solidFill>
                <a:latin typeface="Calibri" panose="020F0502020204030204" pitchFamily="34" charset="0"/>
                <a:cs typeface="Calibri" panose="020F0502020204030204" pitchFamily="34" charset="0"/>
              </a:rPr>
              <a:t>various elements included</a:t>
            </a:r>
            <a:r>
              <a:rPr sz="6600" dirty="0">
                <a:solidFill>
                  <a:srgbClr val="7F7F7F"/>
                </a:solidFill>
                <a:latin typeface="Calibri" panose="020F0502020204030204" pitchFamily="34" charset="0"/>
                <a:cs typeface="Calibri" panose="020F0502020204030204" pitchFamily="34" charset="0"/>
              </a:rPr>
              <a:t> in this </a:t>
            </a:r>
            <a:r>
              <a:rPr lang="en-US" sz="6600" dirty="0">
                <a:solidFill>
                  <a:srgbClr val="7F7F7F"/>
                </a:solidFill>
                <a:latin typeface="Calibri" panose="020F0502020204030204" pitchFamily="34" charset="0"/>
                <a:cs typeface="Calibri" panose="020F0502020204030204" pitchFamily="34" charset="0"/>
              </a:rPr>
              <a:t>poster are ones</a:t>
            </a:r>
            <a:r>
              <a:rPr lang="en-US" sz="6600" baseline="0" dirty="0">
                <a:solidFill>
                  <a:srgbClr val="7F7F7F"/>
                </a:solidFill>
                <a:latin typeface="Calibri" panose="020F0502020204030204" pitchFamily="34" charset="0"/>
                <a:cs typeface="Calibri" panose="020F0502020204030204" pitchFamily="34" charset="0"/>
              </a:rPr>
              <a:t> we often see in medical, research, and scientific posters.</a:t>
            </a:r>
            <a:r>
              <a:rPr sz="6600" dirty="0">
                <a:solidFill>
                  <a:srgbClr val="7F7F7F"/>
                </a:solidFill>
                <a:latin typeface="Calibri" panose="020F0502020204030204" pitchFamily="34" charset="0"/>
                <a:cs typeface="Calibri" panose="020F0502020204030204" pitchFamily="34" charset="0"/>
              </a:rPr>
              <a:t> </a:t>
            </a:r>
            <a:r>
              <a:rPr lang="en-US" sz="6600" dirty="0">
                <a:solidFill>
                  <a:srgbClr val="7F7F7F"/>
                </a:solidFill>
                <a:latin typeface="Calibri" panose="020F0502020204030204" pitchFamily="34" charset="0"/>
                <a:cs typeface="Calibri" panose="020F0502020204030204" pitchFamily="34" charset="0"/>
              </a:rPr>
              <a:t>Feel</a:t>
            </a:r>
            <a:r>
              <a:rPr lang="en-US" sz="6600" baseline="0" dirty="0">
                <a:solidFill>
                  <a:srgbClr val="7F7F7F"/>
                </a:solidFill>
                <a:latin typeface="Calibri" panose="020F0502020204030204" pitchFamily="34" charset="0"/>
                <a:cs typeface="Calibri" panose="020F0502020204030204" pitchFamily="34" charset="0"/>
              </a:rPr>
              <a:t> free to edit, move,  add, and delete items, or change the layout to suit your needs. Always check with your conference organizer for specific requirements.</a:t>
            </a:r>
          </a:p>
          <a:p>
            <a:pPr lvl="0">
              <a:spcBef>
                <a:spcPts val="0"/>
              </a:spcBef>
              <a:spcAft>
                <a:spcPts val="2400"/>
              </a:spcAft>
            </a:pPr>
            <a:r>
              <a:rPr lang="en-US" sz="9600" dirty="0">
                <a:solidFill>
                  <a:srgbClr val="7F7F7F"/>
                </a:solidFill>
                <a:latin typeface="Calibri" panose="020F0502020204030204" pitchFamily="34" charset="0"/>
                <a:cs typeface="Calibri" panose="020F0502020204030204" pitchFamily="34" charset="0"/>
              </a:rPr>
              <a:t>Image</a:t>
            </a:r>
            <a:r>
              <a:rPr lang="en-US" sz="9600" baseline="0" dirty="0">
                <a:solidFill>
                  <a:srgbClr val="7F7F7F"/>
                </a:solidFill>
                <a:latin typeface="Calibri" panose="020F0502020204030204" pitchFamily="34" charset="0"/>
                <a:cs typeface="Calibri" panose="020F0502020204030204" pitchFamily="34" charset="0"/>
              </a:rPr>
              <a:t> Quality</a:t>
            </a:r>
            <a:r>
              <a:rPr lang="en-US" sz="9600" dirty="0">
                <a:solidFill>
                  <a:srgbClr val="7F7F7F"/>
                </a:solidFill>
                <a:latin typeface="Calibri" panose="020F0502020204030204" pitchFamily="34" charset="0"/>
                <a:cs typeface="Calibri" panose="020F0502020204030204" pitchFamily="34" charset="0"/>
              </a:rPr>
              <a:t>:</a:t>
            </a:r>
          </a:p>
          <a:p>
            <a:pPr lvl="0">
              <a:spcBef>
                <a:spcPts val="0"/>
              </a:spcBef>
              <a:spcAft>
                <a:spcPts val="2400"/>
              </a:spcAft>
            </a:pPr>
            <a:r>
              <a:rPr lang="en-US" sz="6600" dirty="0">
                <a:solidFill>
                  <a:srgbClr val="7F7F7F"/>
                </a:solidFill>
                <a:latin typeface="Calibri" panose="020F0502020204030204" pitchFamily="34" charset="0"/>
                <a:cs typeface="Calibri" panose="020F0502020204030204" pitchFamily="34" charset="0"/>
              </a:rPr>
              <a:t>You can place digital photos or logo art in your poster file by selecting the </a:t>
            </a:r>
            <a:r>
              <a:rPr lang="en-US" sz="6600" b="1" dirty="0">
                <a:solidFill>
                  <a:srgbClr val="7F7F7F"/>
                </a:solidFill>
                <a:latin typeface="Calibri" panose="020F0502020204030204" pitchFamily="34" charset="0"/>
                <a:cs typeface="Calibri" panose="020F0502020204030204" pitchFamily="34" charset="0"/>
              </a:rPr>
              <a:t>Insert, Picture</a:t>
            </a:r>
            <a:r>
              <a:rPr lang="en-US" sz="6600" dirty="0">
                <a:solidFill>
                  <a:srgbClr val="7F7F7F"/>
                </a:solidFill>
                <a:latin typeface="Calibri" panose="020F0502020204030204" pitchFamily="34" charset="0"/>
                <a:cs typeface="Calibri" panose="020F0502020204030204" pitchFamily="34" charset="0"/>
              </a:rPr>
              <a:t> command, or by using standard copy &amp; paste. For best results, all graphic elements should be at least </a:t>
            </a:r>
            <a:r>
              <a:rPr lang="en-US" sz="6600" b="1" dirty="0">
                <a:solidFill>
                  <a:srgbClr val="7F7F7F"/>
                </a:solidFill>
                <a:latin typeface="Calibri" panose="020F0502020204030204" pitchFamily="34" charset="0"/>
                <a:cs typeface="Calibri" panose="020F0502020204030204" pitchFamily="34" charset="0"/>
              </a:rPr>
              <a:t>150-200 pixels per inch in their final printed size</a:t>
            </a:r>
            <a:r>
              <a:rPr lang="en-US" sz="6600" dirty="0">
                <a:solidFill>
                  <a:srgbClr val="7F7F7F"/>
                </a:solidFill>
                <a:latin typeface="Calibri" panose="020F0502020204030204" pitchFamily="34" charset="0"/>
                <a:cs typeface="Calibri" panose="020F0502020204030204" pitchFamily="34" charset="0"/>
              </a:rPr>
              <a:t>. For instance, a 1600 x 1200 pixel</a:t>
            </a:r>
            <a:r>
              <a:rPr lang="en-US" sz="6600" baseline="0" dirty="0">
                <a:solidFill>
                  <a:srgbClr val="7F7F7F"/>
                </a:solidFill>
                <a:latin typeface="Calibri" panose="020F0502020204030204" pitchFamily="34" charset="0"/>
                <a:cs typeface="Calibri" panose="020F0502020204030204" pitchFamily="34" charset="0"/>
              </a:rPr>
              <a:t> photo will usually look fine up to </a:t>
            </a:r>
            <a:r>
              <a:rPr lang="en-US" sz="6600" dirty="0">
                <a:solidFill>
                  <a:srgbClr val="7F7F7F"/>
                </a:solidFill>
                <a:latin typeface="Calibri" panose="020F0502020204030204" pitchFamily="34" charset="0"/>
                <a:cs typeface="Calibri" panose="020F0502020204030204" pitchFamily="34" charset="0"/>
              </a:rPr>
              <a:t>8“-10” wide on your printed poster.</a:t>
            </a:r>
          </a:p>
          <a:p>
            <a:pPr lvl="0">
              <a:spcBef>
                <a:spcPts val="0"/>
              </a:spcBef>
              <a:spcAft>
                <a:spcPts val="2400"/>
              </a:spcAft>
            </a:pPr>
            <a:r>
              <a:rPr lang="en-US" sz="6600" dirty="0">
                <a:solidFill>
                  <a:srgbClr val="7F7F7F"/>
                </a:solidFill>
                <a:latin typeface="Calibri" panose="020F0502020204030204" pitchFamily="34" charset="0"/>
                <a:cs typeface="Calibri" panose="020F0502020204030204" pitchFamily="34" charset="0"/>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p>
          <a:p>
            <a:pPr lvl="0">
              <a:spcBef>
                <a:spcPts val="0"/>
              </a:spcBef>
              <a:spcAft>
                <a:spcPts val="2400"/>
              </a:spcAft>
            </a:pPr>
            <a:r>
              <a:rPr lang="en-US" sz="6600" dirty="0">
                <a:solidFill>
                  <a:srgbClr val="7F7F7F"/>
                </a:solidFill>
                <a:latin typeface="Calibri" panose="020F0502020204030204" pitchFamily="34" charset="0"/>
                <a:cs typeface="Calibri" panose="020F0502020204030204" pitchFamily="34" charset="0"/>
              </a:rPr>
              <a:t>Please note that graphics from websites (such as the logo on your hospital's or university's home page) will only be 72dpi and not suitable for printing.</a:t>
            </a:r>
          </a:p>
          <a:p>
            <a:pPr lvl="0" algn="ctr">
              <a:spcBef>
                <a:spcPts val="0"/>
              </a:spcBef>
              <a:spcAft>
                <a:spcPts val="2400"/>
              </a:spcAft>
            </a:pPr>
            <a:br>
              <a:rPr lang="en-US" sz="4800" dirty="0">
                <a:solidFill>
                  <a:srgbClr val="7F7F7F"/>
                </a:solidFill>
                <a:latin typeface="Calibri" panose="020F0502020204030204" pitchFamily="34" charset="0"/>
                <a:cs typeface="Calibri" panose="020F0502020204030204" pitchFamily="34" charset="0"/>
              </a:rPr>
            </a:br>
            <a:r>
              <a:rPr lang="en-US" sz="4800" dirty="0">
                <a:solidFill>
                  <a:srgbClr val="7F7F7F"/>
                </a:solidFill>
                <a:latin typeface="Calibri" panose="020F0502020204030204" pitchFamily="34" charset="0"/>
                <a:cs typeface="Calibri" panose="020F0502020204030204" pitchFamily="34" charset="0"/>
              </a:rPr>
              <a:t>[This sidebar area does not print.]</a:t>
            </a:r>
          </a:p>
        </p:txBody>
      </p:sp>
      <p:grpSp>
        <p:nvGrpSpPr>
          <p:cNvPr id="2" name="Group 1"/>
          <p:cNvGrpSpPr/>
          <p:nvPr userDrawn="1"/>
        </p:nvGrpSpPr>
        <p:grpSpPr>
          <a:xfrm>
            <a:off x="33832800" y="0"/>
            <a:ext cx="12801600" cy="43891200"/>
            <a:chOff x="33832800" y="0"/>
            <a:chExt cx="12801600" cy="43891200"/>
          </a:xfrm>
        </p:grpSpPr>
        <p:sp>
          <p:nvSpPr>
            <p:cNvPr id="13" name="Instructions"/>
            <p:cNvSpPr/>
            <p:nvPr userDrawn="1"/>
          </p:nvSpPr>
          <p:spPr>
            <a:xfrm>
              <a:off x="33832800" y="0"/>
              <a:ext cx="12801600" cy="4389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defPPr>
                <a:defRPr lang="en-US"/>
              </a:defPPr>
              <a:lvl1pPr marL="0" algn="l" defTabSz="3686810" rtl="0" eaLnBrk="1" latinLnBrk="0" hangingPunct="1">
                <a:defRPr sz="7260" kern="1200">
                  <a:solidFill>
                    <a:schemeClr val="lt1"/>
                  </a:solidFill>
                  <a:latin typeface="+mn-lt"/>
                  <a:ea typeface="+mn-ea"/>
                  <a:cs typeface="+mn-cs"/>
                </a:defRPr>
              </a:lvl1pPr>
              <a:lvl2pPr marL="1843405" algn="l" defTabSz="3686810" rtl="0" eaLnBrk="1" latinLnBrk="0" hangingPunct="1">
                <a:defRPr sz="7260" kern="1200">
                  <a:solidFill>
                    <a:schemeClr val="lt1"/>
                  </a:solidFill>
                  <a:latin typeface="+mn-lt"/>
                  <a:ea typeface="+mn-ea"/>
                  <a:cs typeface="+mn-cs"/>
                </a:defRPr>
              </a:lvl2pPr>
              <a:lvl3pPr marL="3686810" algn="l" defTabSz="3686810" rtl="0" eaLnBrk="1" latinLnBrk="0" hangingPunct="1">
                <a:defRPr sz="7260" kern="1200">
                  <a:solidFill>
                    <a:schemeClr val="lt1"/>
                  </a:solidFill>
                  <a:latin typeface="+mn-lt"/>
                  <a:ea typeface="+mn-ea"/>
                  <a:cs typeface="+mn-cs"/>
                </a:defRPr>
              </a:lvl3pPr>
              <a:lvl4pPr marL="5530215" algn="l" defTabSz="3686810" rtl="0" eaLnBrk="1" latinLnBrk="0" hangingPunct="1">
                <a:defRPr sz="7260" kern="1200">
                  <a:solidFill>
                    <a:schemeClr val="lt1"/>
                  </a:solidFill>
                  <a:latin typeface="+mn-lt"/>
                  <a:ea typeface="+mn-ea"/>
                  <a:cs typeface="+mn-cs"/>
                </a:defRPr>
              </a:lvl4pPr>
              <a:lvl5pPr marL="7373620" algn="l" defTabSz="3686810" rtl="0" eaLnBrk="1" latinLnBrk="0" hangingPunct="1">
                <a:defRPr sz="7260" kern="1200">
                  <a:solidFill>
                    <a:schemeClr val="lt1"/>
                  </a:solidFill>
                  <a:latin typeface="+mn-lt"/>
                  <a:ea typeface="+mn-ea"/>
                  <a:cs typeface="+mn-cs"/>
                </a:defRPr>
              </a:lvl5pPr>
              <a:lvl6pPr marL="9217025" algn="l" defTabSz="3686810" rtl="0" eaLnBrk="1" latinLnBrk="0" hangingPunct="1">
                <a:defRPr sz="7260" kern="1200">
                  <a:solidFill>
                    <a:schemeClr val="lt1"/>
                  </a:solidFill>
                  <a:latin typeface="+mn-lt"/>
                  <a:ea typeface="+mn-ea"/>
                  <a:cs typeface="+mn-cs"/>
                </a:defRPr>
              </a:lvl6pPr>
              <a:lvl7pPr marL="11060430" algn="l" defTabSz="3686810" rtl="0" eaLnBrk="1" latinLnBrk="0" hangingPunct="1">
                <a:defRPr sz="7260" kern="1200">
                  <a:solidFill>
                    <a:schemeClr val="lt1"/>
                  </a:solidFill>
                  <a:latin typeface="+mn-lt"/>
                  <a:ea typeface="+mn-ea"/>
                  <a:cs typeface="+mn-cs"/>
                </a:defRPr>
              </a:lvl7pPr>
              <a:lvl8pPr marL="12903835" algn="l" defTabSz="3686810" rtl="0" eaLnBrk="1" latinLnBrk="0" hangingPunct="1">
                <a:defRPr sz="7260" kern="1200">
                  <a:solidFill>
                    <a:schemeClr val="lt1"/>
                  </a:solidFill>
                  <a:latin typeface="+mn-lt"/>
                  <a:ea typeface="+mn-ea"/>
                  <a:cs typeface="+mn-cs"/>
                </a:defRPr>
              </a:lvl8pPr>
              <a:lvl9pPr marL="14747240" algn="l" defTabSz="3686810" rtl="0" eaLnBrk="1" latinLnBrk="0" hangingPunct="1">
                <a:defRPr sz="7260" kern="1200">
                  <a:solidFill>
                    <a:schemeClr val="lt1"/>
                  </a:solidFill>
                  <a:latin typeface="+mn-lt"/>
                  <a:ea typeface="+mn-ea"/>
                  <a:cs typeface="+mn-cs"/>
                </a:defRPr>
              </a:lvl9pPr>
            </a:lstStyle>
            <a:p>
              <a:pPr lvl="0">
                <a:spcBef>
                  <a:spcPts val="0"/>
                </a:spcBef>
                <a:spcAft>
                  <a:spcPts val="2400"/>
                </a:spcAft>
              </a:pPr>
              <a:r>
                <a:rPr lang="en-US" sz="9600" dirty="0">
                  <a:solidFill>
                    <a:schemeClr val="bg1">
                      <a:lumMod val="50000"/>
                    </a:schemeClr>
                  </a:solidFill>
                  <a:latin typeface="Calibri" panose="020F0502020204030204" pitchFamily="34" charset="0"/>
                  <a:cs typeface="Calibri" panose="020F0502020204030204" pitchFamily="34" charset="0"/>
                </a:rPr>
                <a:t>Change</a:t>
              </a:r>
              <a:r>
                <a:rPr lang="en-US" sz="9600" baseline="0" dirty="0">
                  <a:solidFill>
                    <a:schemeClr val="bg1">
                      <a:lumMod val="50000"/>
                    </a:schemeClr>
                  </a:solidFill>
                  <a:latin typeface="Calibri" panose="020F0502020204030204" pitchFamily="34" charset="0"/>
                  <a:cs typeface="Calibri" panose="020F0502020204030204" pitchFamily="34" charset="0"/>
                </a:rPr>
                <a:t> Color Theme</a:t>
              </a:r>
              <a:r>
                <a:rPr lang="en-US" sz="9600" dirty="0">
                  <a:solidFill>
                    <a:schemeClr val="bg1">
                      <a:lumMod val="50000"/>
                    </a:schemeClr>
                  </a:solidFill>
                  <a:latin typeface="Calibri" panose="020F0502020204030204" pitchFamily="34" charset="0"/>
                  <a:cs typeface="Calibri" panose="020F0502020204030204" pitchFamily="34" charset="0"/>
                </a:rPr>
                <a:t>:</a:t>
              </a:r>
              <a:endParaRPr sz="9600" dirty="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400"/>
                </a:spcAft>
              </a:pPr>
              <a:r>
                <a:rPr lang="en-US" sz="6600" dirty="0">
                  <a:solidFill>
                    <a:schemeClr val="bg1">
                      <a:lumMod val="50000"/>
                    </a:schemeClr>
                  </a:solidFill>
                  <a:latin typeface="Calibri" panose="020F0502020204030204" pitchFamily="34" charset="0"/>
                  <a:cs typeface="Calibri" panose="020F0502020204030204" pitchFamily="34" charset="0"/>
                </a:rPr>
                <a:t>This template is designed to use the built-in color themes in</a:t>
              </a:r>
              <a:r>
                <a:rPr lang="en-US" sz="6600" baseline="0" dirty="0">
                  <a:solidFill>
                    <a:schemeClr val="bg1">
                      <a:lumMod val="50000"/>
                    </a:schemeClr>
                  </a:solidFill>
                  <a:latin typeface="Calibri" panose="020F0502020204030204" pitchFamily="34" charset="0"/>
                  <a:cs typeface="Calibri" panose="020F0502020204030204" pitchFamily="34" charset="0"/>
                </a:rPr>
                <a:t> the newer versions of PowerPoint.</a:t>
              </a:r>
            </a:p>
            <a:p>
              <a:pPr lvl="0">
                <a:spcBef>
                  <a:spcPts val="0"/>
                </a:spcBef>
                <a:spcAft>
                  <a:spcPts val="2400"/>
                </a:spcAft>
              </a:pPr>
              <a:r>
                <a:rPr lang="en-US" sz="6600" baseline="0" dirty="0">
                  <a:solidFill>
                    <a:schemeClr val="bg1">
                      <a:lumMod val="50000"/>
                    </a:schemeClr>
                  </a:solidFill>
                  <a:latin typeface="Calibri" panose="020F0502020204030204" pitchFamily="34" charset="0"/>
                  <a:cs typeface="Calibri" panose="020F0502020204030204" pitchFamily="34" charset="0"/>
                </a:rPr>
                <a:t>To change the color theme, select the </a:t>
              </a:r>
              <a:r>
                <a:rPr lang="en-US" sz="6600" b="1" baseline="0" dirty="0">
                  <a:solidFill>
                    <a:schemeClr val="bg1">
                      <a:lumMod val="50000"/>
                    </a:schemeClr>
                  </a:solidFill>
                  <a:latin typeface="Calibri" panose="020F0502020204030204" pitchFamily="34" charset="0"/>
                  <a:cs typeface="Calibri" panose="020F0502020204030204" pitchFamily="34" charset="0"/>
                </a:rPr>
                <a:t>Design</a:t>
              </a:r>
              <a:r>
                <a:rPr lang="en-US" sz="6600" baseline="0" dirty="0">
                  <a:solidFill>
                    <a:schemeClr val="bg1">
                      <a:lumMod val="50000"/>
                    </a:schemeClr>
                  </a:solidFill>
                  <a:latin typeface="Calibri" panose="020F0502020204030204" pitchFamily="34" charset="0"/>
                  <a:cs typeface="Calibri" panose="020F0502020204030204" pitchFamily="34" charset="0"/>
                </a:rPr>
                <a:t> tab, then select the </a:t>
              </a:r>
              <a:r>
                <a:rPr lang="en-US" sz="6600" b="1" baseline="0" dirty="0">
                  <a:solidFill>
                    <a:schemeClr val="bg1">
                      <a:lumMod val="50000"/>
                    </a:schemeClr>
                  </a:solidFill>
                  <a:latin typeface="Calibri" panose="020F0502020204030204" pitchFamily="34" charset="0"/>
                  <a:cs typeface="Calibri" panose="020F0502020204030204" pitchFamily="34" charset="0"/>
                </a:rPr>
                <a:t>Colors</a:t>
              </a:r>
              <a:r>
                <a:rPr lang="en-US" sz="6600" baseline="0" dirty="0">
                  <a:solidFill>
                    <a:schemeClr val="bg1">
                      <a:lumMod val="50000"/>
                    </a:schemeClr>
                  </a:solidFill>
                  <a:latin typeface="Calibri" panose="020F0502020204030204" pitchFamily="34" charset="0"/>
                  <a:cs typeface="Calibri" panose="020F0502020204030204" pitchFamily="34" charset="0"/>
                </a:rPr>
                <a:t> drop-down list.</a:t>
              </a:r>
            </a:p>
            <a:p>
              <a:pPr lvl="0">
                <a:spcBef>
                  <a:spcPts val="0"/>
                </a:spcBef>
                <a:spcAft>
                  <a:spcPts val="2400"/>
                </a:spcAft>
              </a:pPr>
              <a:endParaRPr lang="en-US" sz="6600" baseline="0" dirty="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400"/>
                </a:spcAft>
              </a:pPr>
              <a:endParaRPr lang="en-US" sz="6600" baseline="0" dirty="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400"/>
                </a:spcAft>
              </a:pPr>
              <a:endParaRPr lang="en-US" sz="6600" baseline="0" dirty="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400"/>
                </a:spcAft>
              </a:pPr>
              <a:endParaRPr lang="en-US" sz="6600" baseline="0" dirty="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400"/>
                </a:spcAft>
              </a:pPr>
              <a:endParaRPr lang="en-US" sz="6600" baseline="0" dirty="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400"/>
                </a:spcAft>
              </a:pPr>
              <a:endParaRPr lang="en-US" sz="6600" baseline="0" dirty="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400"/>
                </a:spcAft>
              </a:pPr>
              <a:endParaRPr lang="en-US" sz="6600" baseline="0" dirty="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400"/>
                </a:spcAft>
              </a:pPr>
              <a:endParaRPr lang="en-US" sz="6600" baseline="0" dirty="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400"/>
                </a:spcAft>
              </a:pPr>
              <a:endParaRPr lang="en-US" sz="6600" baseline="0" dirty="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400"/>
                </a:spcAft>
              </a:pPr>
              <a:r>
                <a:rPr lang="en-US" sz="6600" baseline="0" dirty="0">
                  <a:solidFill>
                    <a:schemeClr val="bg1">
                      <a:lumMod val="50000"/>
                    </a:schemeClr>
                  </a:solidFill>
                  <a:latin typeface="Calibri" panose="020F0502020204030204" pitchFamily="34" charset="0"/>
                  <a:cs typeface="Calibri" panose="020F0502020204030204" pitchFamily="34" charset="0"/>
                </a:rPr>
                <a:t>The default color theme for this template is “Office”, so you can always return to that after trying some of the alternatives.</a:t>
              </a:r>
            </a:p>
            <a:p>
              <a:pPr lvl="0">
                <a:spcBef>
                  <a:spcPts val="0"/>
                </a:spcBef>
                <a:spcAft>
                  <a:spcPts val="2400"/>
                </a:spcAft>
              </a:pPr>
              <a:r>
                <a:rPr lang="en-US" sz="9600" dirty="0">
                  <a:solidFill>
                    <a:schemeClr val="bg1">
                      <a:lumMod val="50000"/>
                    </a:schemeClr>
                  </a:solidFill>
                  <a:latin typeface="Calibri" panose="020F0502020204030204" pitchFamily="34" charset="0"/>
                  <a:cs typeface="Calibri" panose="020F0502020204030204" pitchFamily="34" charset="0"/>
                </a:rPr>
                <a:t>Printing Your Poster:</a:t>
              </a:r>
            </a:p>
            <a:p>
              <a:pPr lvl="0">
                <a:spcBef>
                  <a:spcPts val="0"/>
                </a:spcBef>
                <a:spcAft>
                  <a:spcPts val="2400"/>
                </a:spcAft>
              </a:pPr>
              <a:r>
                <a:rPr lang="en-US" sz="6600" dirty="0">
                  <a:solidFill>
                    <a:schemeClr val="bg1">
                      <a:lumMod val="50000"/>
                    </a:schemeClr>
                  </a:solidFill>
                  <a:latin typeface="Calibri" panose="020F0502020204030204" pitchFamily="34" charset="0"/>
                  <a:cs typeface="Calibri" panose="020F0502020204030204" pitchFamily="34" charset="0"/>
                </a:rPr>
                <a:t>Once your poster file is ready, visit</a:t>
              </a:r>
              <a:r>
                <a:rPr lang="en-US" sz="6600" baseline="0" dirty="0">
                  <a:solidFill>
                    <a:schemeClr val="bg1">
                      <a:lumMod val="50000"/>
                    </a:schemeClr>
                  </a:solidFill>
                  <a:latin typeface="Calibri" panose="020F0502020204030204" pitchFamily="34" charset="0"/>
                  <a:cs typeface="Calibri" panose="020F0502020204030204" pitchFamily="34" charset="0"/>
                </a:rPr>
                <a:t> </a:t>
              </a:r>
              <a:r>
                <a:rPr lang="en-US" sz="6600" b="1" baseline="0" dirty="0">
                  <a:solidFill>
                    <a:schemeClr val="bg1">
                      <a:lumMod val="50000"/>
                    </a:schemeClr>
                  </a:solidFill>
                  <a:latin typeface="Calibri" panose="020F0502020204030204" pitchFamily="34" charset="0"/>
                  <a:cs typeface="Calibri" panose="020F0502020204030204" pitchFamily="34" charset="0"/>
                </a:rPr>
                <a:t>www.genigraphics.com</a:t>
              </a:r>
              <a:r>
                <a:rPr lang="en-US" sz="6600" baseline="0" dirty="0">
                  <a:solidFill>
                    <a:schemeClr val="bg1">
                      <a:lumMod val="50000"/>
                    </a:schemeClr>
                  </a:solidFill>
                  <a:latin typeface="Calibri" panose="020F0502020204030204" pitchFamily="34" charset="0"/>
                  <a:cs typeface="Calibri" panose="020F0502020204030204" pitchFamily="34" charset="0"/>
                </a:rPr>
                <a:t> to order a high-quality, affordable poster print. Every order receives a free design review and we can deliver as fast as next business day within the US and Canada. </a:t>
              </a:r>
            </a:p>
            <a:p>
              <a:pPr lvl="0">
                <a:spcBef>
                  <a:spcPts val="0"/>
                </a:spcBef>
                <a:spcAft>
                  <a:spcPts val="2400"/>
                </a:spcAft>
              </a:pPr>
              <a:r>
                <a:rPr lang="en-US" sz="6600" baseline="0" dirty="0">
                  <a:solidFill>
                    <a:schemeClr val="bg1">
                      <a:lumMod val="50000"/>
                    </a:schemeClr>
                  </a:solidFill>
                  <a:latin typeface="Calibri" panose="020F0502020204030204" pitchFamily="34" charset="0"/>
                  <a:cs typeface="Calibri" panose="020F0502020204030204" pitchFamily="34" charset="0"/>
                </a:rPr>
                <a:t>Genigraphics® has been producing output from PowerPoint® longer than anyone in the industry; dating back to when we helped Microsoft® design the PowerPoint software. </a:t>
              </a:r>
            </a:p>
            <a:p>
              <a:pPr lvl="0">
                <a:spcBef>
                  <a:spcPts val="0"/>
                </a:spcBef>
                <a:spcAft>
                  <a:spcPts val="0"/>
                </a:spcAft>
              </a:pPr>
              <a:endParaRPr lang="en-US" sz="6600" baseline="0" dirty="0">
                <a:solidFill>
                  <a:schemeClr val="bg1">
                    <a:lumMod val="50000"/>
                  </a:schemeClr>
                </a:solidFill>
                <a:latin typeface="Calibri" panose="020F0502020204030204" pitchFamily="34" charset="0"/>
                <a:cs typeface="Calibri" panose="020F0502020204030204" pitchFamily="34" charset="0"/>
              </a:endParaRPr>
            </a:p>
            <a:p>
              <a:pPr lvl="0" algn="ctr">
                <a:spcBef>
                  <a:spcPts val="0"/>
                </a:spcBef>
                <a:spcAft>
                  <a:spcPts val="0"/>
                </a:spcAft>
              </a:pPr>
              <a:r>
                <a:rPr lang="en-US" sz="6600" baseline="0" dirty="0">
                  <a:solidFill>
                    <a:schemeClr val="bg1">
                      <a:lumMod val="50000"/>
                    </a:schemeClr>
                  </a:solidFill>
                  <a:latin typeface="Calibri" panose="020F0502020204030204" pitchFamily="34" charset="0"/>
                  <a:cs typeface="Calibri" panose="020F0502020204030204" pitchFamily="34" charset="0"/>
                </a:rPr>
                <a:t>US and Canada:  1-800-790-4001</a:t>
              </a:r>
              <a:br>
                <a:rPr lang="en-US" sz="6600" baseline="0" dirty="0">
                  <a:solidFill>
                    <a:schemeClr val="bg1">
                      <a:lumMod val="50000"/>
                    </a:schemeClr>
                  </a:solidFill>
                  <a:latin typeface="Calibri" panose="020F0502020204030204" pitchFamily="34" charset="0"/>
                  <a:cs typeface="Calibri" panose="020F0502020204030204" pitchFamily="34" charset="0"/>
                </a:rPr>
              </a:br>
              <a:r>
                <a:rPr lang="en-US" sz="6600" baseline="0" dirty="0">
                  <a:solidFill>
                    <a:schemeClr val="bg1">
                      <a:lumMod val="50000"/>
                    </a:schemeClr>
                  </a:solidFill>
                  <a:latin typeface="Calibri" panose="020F0502020204030204" pitchFamily="34" charset="0"/>
                  <a:cs typeface="Calibri" panose="020F0502020204030204" pitchFamily="34" charset="0"/>
                </a:rPr>
                <a:t>Email: info@genigraphics.com</a:t>
              </a:r>
            </a:p>
            <a:p>
              <a:pPr lvl="0" algn="ctr">
                <a:spcBef>
                  <a:spcPts val="0"/>
                </a:spcBef>
                <a:spcAft>
                  <a:spcPts val="0"/>
                </a:spcAft>
              </a:pPr>
              <a:br>
                <a:rPr lang="en-US" sz="4800" dirty="0">
                  <a:solidFill>
                    <a:schemeClr val="bg1">
                      <a:lumMod val="50000"/>
                    </a:schemeClr>
                  </a:solidFill>
                  <a:latin typeface="Calibri" panose="020F0502020204030204" pitchFamily="34" charset="0"/>
                  <a:cs typeface="Calibri" panose="020F0502020204030204" pitchFamily="34" charset="0"/>
                </a:rPr>
              </a:br>
              <a:r>
                <a:rPr lang="en-US" sz="4800" dirty="0">
                  <a:solidFill>
                    <a:schemeClr val="bg1">
                      <a:lumMod val="50000"/>
                    </a:schemeClr>
                  </a:solidFill>
                  <a:latin typeface="Calibri" panose="020F0502020204030204" pitchFamily="34" charset="0"/>
                  <a:cs typeface="Calibri" panose="020F0502020204030204" pitchFamily="34" charset="0"/>
                </a:rPr>
                <a:t>[This sidebar area does not print.]</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81342" y="9260274"/>
              <a:ext cx="11904515" cy="10246926"/>
            </a:xfrm>
            <a:prstGeom prst="rect">
              <a:avLst/>
            </a:prstGeom>
          </p:spPr>
        </p:pic>
      </p:gr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782765" y="43476672"/>
            <a:ext cx="5297435" cy="18592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5D6BDF-9D0E-4E2B-85B8-D8F4790360C9}" type="datetimeFigureOut">
              <a:rPr lang="en-US" smtClean="0"/>
              <a:t>12/30/21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userDrawn="1"/>
        </p:nvSpPr>
        <p:spPr>
          <a:xfrm>
            <a:off x="32004000" y="0"/>
            <a:ext cx="914400" cy="43891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0"/>
            <a:ext cx="914400" cy="43891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0"/>
            <a:ext cx="32918400" cy="5486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38404800"/>
            <a:ext cx="32918400" cy="548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nstructions"/>
          <p:cNvSpPr/>
          <p:nvPr userDrawn="1"/>
        </p:nvSpPr>
        <p:spPr>
          <a:xfrm>
            <a:off x="-13716000" y="0"/>
            <a:ext cx="12801600" cy="4389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defPPr>
              <a:defRPr lang="en-US"/>
            </a:defPPr>
            <a:lvl1pPr marL="0" algn="l" defTabSz="3686810" rtl="0" eaLnBrk="1" latinLnBrk="0" hangingPunct="1">
              <a:defRPr sz="7260" kern="1200">
                <a:solidFill>
                  <a:schemeClr val="lt1"/>
                </a:solidFill>
                <a:latin typeface="+mn-lt"/>
                <a:ea typeface="+mn-ea"/>
                <a:cs typeface="+mn-cs"/>
              </a:defRPr>
            </a:lvl1pPr>
            <a:lvl2pPr marL="1843405" algn="l" defTabSz="3686810" rtl="0" eaLnBrk="1" latinLnBrk="0" hangingPunct="1">
              <a:defRPr sz="7260" kern="1200">
                <a:solidFill>
                  <a:schemeClr val="lt1"/>
                </a:solidFill>
                <a:latin typeface="+mn-lt"/>
                <a:ea typeface="+mn-ea"/>
                <a:cs typeface="+mn-cs"/>
              </a:defRPr>
            </a:lvl2pPr>
            <a:lvl3pPr marL="3686810" algn="l" defTabSz="3686810" rtl="0" eaLnBrk="1" latinLnBrk="0" hangingPunct="1">
              <a:defRPr sz="7260" kern="1200">
                <a:solidFill>
                  <a:schemeClr val="lt1"/>
                </a:solidFill>
                <a:latin typeface="+mn-lt"/>
                <a:ea typeface="+mn-ea"/>
                <a:cs typeface="+mn-cs"/>
              </a:defRPr>
            </a:lvl3pPr>
            <a:lvl4pPr marL="5530215" algn="l" defTabSz="3686810" rtl="0" eaLnBrk="1" latinLnBrk="0" hangingPunct="1">
              <a:defRPr sz="7260" kern="1200">
                <a:solidFill>
                  <a:schemeClr val="lt1"/>
                </a:solidFill>
                <a:latin typeface="+mn-lt"/>
                <a:ea typeface="+mn-ea"/>
                <a:cs typeface="+mn-cs"/>
              </a:defRPr>
            </a:lvl4pPr>
            <a:lvl5pPr marL="7373620" algn="l" defTabSz="3686810" rtl="0" eaLnBrk="1" latinLnBrk="0" hangingPunct="1">
              <a:defRPr sz="7260" kern="1200">
                <a:solidFill>
                  <a:schemeClr val="lt1"/>
                </a:solidFill>
                <a:latin typeface="+mn-lt"/>
                <a:ea typeface="+mn-ea"/>
                <a:cs typeface="+mn-cs"/>
              </a:defRPr>
            </a:lvl5pPr>
            <a:lvl6pPr marL="9217025" algn="l" defTabSz="3686810" rtl="0" eaLnBrk="1" latinLnBrk="0" hangingPunct="1">
              <a:defRPr sz="7260" kern="1200">
                <a:solidFill>
                  <a:schemeClr val="lt1"/>
                </a:solidFill>
                <a:latin typeface="+mn-lt"/>
                <a:ea typeface="+mn-ea"/>
                <a:cs typeface="+mn-cs"/>
              </a:defRPr>
            </a:lvl6pPr>
            <a:lvl7pPr marL="11060430" algn="l" defTabSz="3686810" rtl="0" eaLnBrk="1" latinLnBrk="0" hangingPunct="1">
              <a:defRPr sz="7260" kern="1200">
                <a:solidFill>
                  <a:schemeClr val="lt1"/>
                </a:solidFill>
                <a:latin typeface="+mn-lt"/>
                <a:ea typeface="+mn-ea"/>
                <a:cs typeface="+mn-cs"/>
              </a:defRPr>
            </a:lvl7pPr>
            <a:lvl8pPr marL="12903835" algn="l" defTabSz="3686810" rtl="0" eaLnBrk="1" latinLnBrk="0" hangingPunct="1">
              <a:defRPr sz="7260" kern="1200">
                <a:solidFill>
                  <a:schemeClr val="lt1"/>
                </a:solidFill>
                <a:latin typeface="+mn-lt"/>
                <a:ea typeface="+mn-ea"/>
                <a:cs typeface="+mn-cs"/>
              </a:defRPr>
            </a:lvl8pPr>
            <a:lvl9pPr marL="14747240" algn="l" defTabSz="3686810" rtl="0" eaLnBrk="1" latinLnBrk="0" hangingPunct="1">
              <a:defRPr sz="7260" kern="1200">
                <a:solidFill>
                  <a:schemeClr val="lt1"/>
                </a:solidFill>
                <a:latin typeface="+mn-lt"/>
                <a:ea typeface="+mn-ea"/>
                <a:cs typeface="+mn-cs"/>
              </a:defRPr>
            </a:lvl9pPr>
          </a:lstStyle>
          <a:p>
            <a:pPr lvl="0">
              <a:spcBef>
                <a:spcPts val="0"/>
              </a:spcBef>
              <a:spcAft>
                <a:spcPts val="2400"/>
              </a:spcAft>
            </a:pPr>
            <a:r>
              <a:rPr lang="en-US" sz="9600" dirty="0">
                <a:solidFill>
                  <a:srgbClr val="7F7F7F"/>
                </a:solidFill>
                <a:latin typeface="Calibri" panose="020F0502020204030204" pitchFamily="34" charset="0"/>
                <a:cs typeface="Calibri" panose="020F0502020204030204" pitchFamily="34" charset="0"/>
              </a:rPr>
              <a:t>Poster Print Size:</a:t>
            </a:r>
            <a:endParaRPr sz="9600" dirty="0">
              <a:solidFill>
                <a:srgbClr val="7F7F7F"/>
              </a:solidFill>
              <a:latin typeface="Calibri" panose="020F0502020204030204" pitchFamily="34" charset="0"/>
              <a:cs typeface="Calibri" panose="020F0502020204030204" pitchFamily="34" charset="0"/>
            </a:endParaRPr>
          </a:p>
          <a:p>
            <a:pPr lvl="0">
              <a:spcBef>
                <a:spcPts val="0"/>
              </a:spcBef>
              <a:spcAft>
                <a:spcPts val="2400"/>
              </a:spcAft>
            </a:pPr>
            <a:r>
              <a:rPr lang="en-US" sz="6600" dirty="0">
                <a:solidFill>
                  <a:srgbClr val="7F7F7F"/>
                </a:solidFill>
                <a:latin typeface="Calibri" panose="020F0502020204030204" pitchFamily="34" charset="0"/>
                <a:cs typeface="Calibri" panose="020F0502020204030204" pitchFamily="34" charset="0"/>
              </a:rPr>
              <a:t>This poster template is 48” high by 36” wide. It can be used to print any poster with a 4:3 aspect ratio.</a:t>
            </a:r>
          </a:p>
          <a:p>
            <a:pPr lvl="0">
              <a:spcBef>
                <a:spcPts val="0"/>
              </a:spcBef>
              <a:spcAft>
                <a:spcPts val="2400"/>
              </a:spcAft>
            </a:pPr>
            <a:r>
              <a:rPr lang="en-US" sz="9600" dirty="0">
                <a:solidFill>
                  <a:srgbClr val="7F7F7F"/>
                </a:solidFill>
                <a:latin typeface="Calibri" panose="020F0502020204030204" pitchFamily="34" charset="0"/>
                <a:cs typeface="Calibri" panose="020F0502020204030204" pitchFamily="34" charset="0"/>
              </a:rPr>
              <a:t>Placeholders</a:t>
            </a:r>
            <a:r>
              <a:rPr sz="9600" dirty="0">
                <a:solidFill>
                  <a:srgbClr val="7F7F7F"/>
                </a:solidFill>
                <a:latin typeface="Calibri" panose="020F0502020204030204" pitchFamily="34" charset="0"/>
                <a:cs typeface="Calibri" panose="020F0502020204030204" pitchFamily="34" charset="0"/>
              </a:rPr>
              <a:t>:</a:t>
            </a:r>
          </a:p>
          <a:p>
            <a:pPr lvl="0">
              <a:spcBef>
                <a:spcPts val="0"/>
              </a:spcBef>
              <a:spcAft>
                <a:spcPts val="2400"/>
              </a:spcAft>
            </a:pPr>
            <a:r>
              <a:rPr sz="6600" dirty="0">
                <a:solidFill>
                  <a:srgbClr val="7F7F7F"/>
                </a:solidFill>
                <a:latin typeface="Calibri" panose="020F0502020204030204" pitchFamily="34" charset="0"/>
                <a:cs typeface="Calibri" panose="020F0502020204030204" pitchFamily="34" charset="0"/>
              </a:rPr>
              <a:t>The </a:t>
            </a:r>
            <a:r>
              <a:rPr lang="en-US" sz="6600" dirty="0">
                <a:solidFill>
                  <a:srgbClr val="7F7F7F"/>
                </a:solidFill>
                <a:latin typeface="Calibri" panose="020F0502020204030204" pitchFamily="34" charset="0"/>
                <a:cs typeface="Calibri" panose="020F0502020204030204" pitchFamily="34" charset="0"/>
              </a:rPr>
              <a:t>various elements included</a:t>
            </a:r>
            <a:r>
              <a:rPr sz="6600" dirty="0">
                <a:solidFill>
                  <a:srgbClr val="7F7F7F"/>
                </a:solidFill>
                <a:latin typeface="Calibri" panose="020F0502020204030204" pitchFamily="34" charset="0"/>
                <a:cs typeface="Calibri" panose="020F0502020204030204" pitchFamily="34" charset="0"/>
              </a:rPr>
              <a:t> in this </a:t>
            </a:r>
            <a:r>
              <a:rPr lang="en-US" sz="6600" dirty="0">
                <a:solidFill>
                  <a:srgbClr val="7F7F7F"/>
                </a:solidFill>
                <a:latin typeface="Calibri" panose="020F0502020204030204" pitchFamily="34" charset="0"/>
                <a:cs typeface="Calibri" panose="020F0502020204030204" pitchFamily="34" charset="0"/>
              </a:rPr>
              <a:t>poster are ones</a:t>
            </a:r>
            <a:r>
              <a:rPr lang="en-US" sz="6600" baseline="0" dirty="0">
                <a:solidFill>
                  <a:srgbClr val="7F7F7F"/>
                </a:solidFill>
                <a:latin typeface="Calibri" panose="020F0502020204030204" pitchFamily="34" charset="0"/>
                <a:cs typeface="Calibri" panose="020F0502020204030204" pitchFamily="34" charset="0"/>
              </a:rPr>
              <a:t> we often see in medical, research, and scientific posters.</a:t>
            </a:r>
            <a:r>
              <a:rPr sz="6600" dirty="0">
                <a:solidFill>
                  <a:srgbClr val="7F7F7F"/>
                </a:solidFill>
                <a:latin typeface="Calibri" panose="020F0502020204030204" pitchFamily="34" charset="0"/>
                <a:cs typeface="Calibri" panose="020F0502020204030204" pitchFamily="34" charset="0"/>
              </a:rPr>
              <a:t> </a:t>
            </a:r>
            <a:r>
              <a:rPr lang="en-US" sz="6600" dirty="0">
                <a:solidFill>
                  <a:srgbClr val="7F7F7F"/>
                </a:solidFill>
                <a:latin typeface="Calibri" panose="020F0502020204030204" pitchFamily="34" charset="0"/>
                <a:cs typeface="Calibri" panose="020F0502020204030204" pitchFamily="34" charset="0"/>
              </a:rPr>
              <a:t>Feel</a:t>
            </a:r>
            <a:r>
              <a:rPr lang="en-US" sz="6600" baseline="0" dirty="0">
                <a:solidFill>
                  <a:srgbClr val="7F7F7F"/>
                </a:solidFill>
                <a:latin typeface="Calibri" panose="020F0502020204030204" pitchFamily="34" charset="0"/>
                <a:cs typeface="Calibri" panose="020F0502020204030204" pitchFamily="34" charset="0"/>
              </a:rPr>
              <a:t> free to edit, move,  add, and delete items, or change the layout to suit your needs. Always check with your conference organizer for specific requirements.</a:t>
            </a:r>
          </a:p>
          <a:p>
            <a:pPr lvl="0">
              <a:spcBef>
                <a:spcPts val="0"/>
              </a:spcBef>
              <a:spcAft>
                <a:spcPts val="2400"/>
              </a:spcAft>
            </a:pPr>
            <a:r>
              <a:rPr lang="en-US" sz="9600" dirty="0">
                <a:solidFill>
                  <a:srgbClr val="7F7F7F"/>
                </a:solidFill>
                <a:latin typeface="Calibri" panose="020F0502020204030204" pitchFamily="34" charset="0"/>
                <a:cs typeface="Calibri" panose="020F0502020204030204" pitchFamily="34" charset="0"/>
              </a:rPr>
              <a:t>Image</a:t>
            </a:r>
            <a:r>
              <a:rPr lang="en-US" sz="9600" baseline="0" dirty="0">
                <a:solidFill>
                  <a:srgbClr val="7F7F7F"/>
                </a:solidFill>
                <a:latin typeface="Calibri" panose="020F0502020204030204" pitchFamily="34" charset="0"/>
                <a:cs typeface="Calibri" panose="020F0502020204030204" pitchFamily="34" charset="0"/>
              </a:rPr>
              <a:t> Quality</a:t>
            </a:r>
            <a:r>
              <a:rPr lang="en-US" sz="9600" dirty="0">
                <a:solidFill>
                  <a:srgbClr val="7F7F7F"/>
                </a:solidFill>
                <a:latin typeface="Calibri" panose="020F0502020204030204" pitchFamily="34" charset="0"/>
                <a:cs typeface="Calibri" panose="020F0502020204030204" pitchFamily="34" charset="0"/>
              </a:rPr>
              <a:t>:</a:t>
            </a:r>
          </a:p>
          <a:p>
            <a:pPr lvl="0">
              <a:spcBef>
                <a:spcPts val="0"/>
              </a:spcBef>
              <a:spcAft>
                <a:spcPts val="2400"/>
              </a:spcAft>
            </a:pPr>
            <a:r>
              <a:rPr lang="en-US" sz="6600" dirty="0">
                <a:solidFill>
                  <a:srgbClr val="7F7F7F"/>
                </a:solidFill>
                <a:latin typeface="Calibri" panose="020F0502020204030204" pitchFamily="34" charset="0"/>
                <a:cs typeface="Calibri" panose="020F0502020204030204" pitchFamily="34" charset="0"/>
              </a:rPr>
              <a:t>You can place digital photos or logo art in your poster file by selecting the </a:t>
            </a:r>
            <a:r>
              <a:rPr lang="en-US" sz="6600" b="1" dirty="0">
                <a:solidFill>
                  <a:srgbClr val="7F7F7F"/>
                </a:solidFill>
                <a:latin typeface="Calibri" panose="020F0502020204030204" pitchFamily="34" charset="0"/>
                <a:cs typeface="Calibri" panose="020F0502020204030204" pitchFamily="34" charset="0"/>
              </a:rPr>
              <a:t>Insert, Picture</a:t>
            </a:r>
            <a:r>
              <a:rPr lang="en-US" sz="6600" dirty="0">
                <a:solidFill>
                  <a:srgbClr val="7F7F7F"/>
                </a:solidFill>
                <a:latin typeface="Calibri" panose="020F0502020204030204" pitchFamily="34" charset="0"/>
                <a:cs typeface="Calibri" panose="020F0502020204030204" pitchFamily="34" charset="0"/>
              </a:rPr>
              <a:t> command, or by using standard copy &amp; paste. For best results, all graphic elements should be at least </a:t>
            </a:r>
            <a:r>
              <a:rPr lang="en-US" sz="6600" b="1" dirty="0">
                <a:solidFill>
                  <a:srgbClr val="7F7F7F"/>
                </a:solidFill>
                <a:latin typeface="Calibri" panose="020F0502020204030204" pitchFamily="34" charset="0"/>
                <a:cs typeface="Calibri" panose="020F0502020204030204" pitchFamily="34" charset="0"/>
              </a:rPr>
              <a:t>150-200 pixels per inch in their final printed size</a:t>
            </a:r>
            <a:r>
              <a:rPr lang="en-US" sz="6600" dirty="0">
                <a:solidFill>
                  <a:srgbClr val="7F7F7F"/>
                </a:solidFill>
                <a:latin typeface="Calibri" panose="020F0502020204030204" pitchFamily="34" charset="0"/>
                <a:cs typeface="Calibri" panose="020F0502020204030204" pitchFamily="34" charset="0"/>
              </a:rPr>
              <a:t>. For instance, a 1600 x 1200 pixel</a:t>
            </a:r>
            <a:r>
              <a:rPr lang="en-US" sz="6600" baseline="0" dirty="0">
                <a:solidFill>
                  <a:srgbClr val="7F7F7F"/>
                </a:solidFill>
                <a:latin typeface="Calibri" panose="020F0502020204030204" pitchFamily="34" charset="0"/>
                <a:cs typeface="Calibri" panose="020F0502020204030204" pitchFamily="34" charset="0"/>
              </a:rPr>
              <a:t> photo will usually look fine up to </a:t>
            </a:r>
            <a:r>
              <a:rPr lang="en-US" sz="6600" dirty="0">
                <a:solidFill>
                  <a:srgbClr val="7F7F7F"/>
                </a:solidFill>
                <a:latin typeface="Calibri" panose="020F0502020204030204" pitchFamily="34" charset="0"/>
                <a:cs typeface="Calibri" panose="020F0502020204030204" pitchFamily="34" charset="0"/>
              </a:rPr>
              <a:t>8“-10” wide on your printed poster.</a:t>
            </a:r>
          </a:p>
          <a:p>
            <a:pPr lvl="0">
              <a:spcBef>
                <a:spcPts val="0"/>
              </a:spcBef>
              <a:spcAft>
                <a:spcPts val="2400"/>
              </a:spcAft>
            </a:pPr>
            <a:r>
              <a:rPr lang="en-US" sz="6600" dirty="0">
                <a:solidFill>
                  <a:srgbClr val="7F7F7F"/>
                </a:solidFill>
                <a:latin typeface="Calibri" panose="020F0502020204030204" pitchFamily="34" charset="0"/>
                <a:cs typeface="Calibri" panose="020F0502020204030204" pitchFamily="34" charset="0"/>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p>
          <a:p>
            <a:pPr lvl="0">
              <a:spcBef>
                <a:spcPts val="0"/>
              </a:spcBef>
              <a:spcAft>
                <a:spcPts val="2400"/>
              </a:spcAft>
            </a:pPr>
            <a:r>
              <a:rPr lang="en-US" sz="6600" dirty="0">
                <a:solidFill>
                  <a:srgbClr val="7F7F7F"/>
                </a:solidFill>
                <a:latin typeface="Calibri" panose="020F0502020204030204" pitchFamily="34" charset="0"/>
                <a:cs typeface="Calibri" panose="020F0502020204030204" pitchFamily="34" charset="0"/>
              </a:rPr>
              <a:t>Please note that graphics from websites (such as the logo on your hospital's or university's home page) will only be 72dpi and not suitable for printing.</a:t>
            </a:r>
          </a:p>
          <a:p>
            <a:pPr lvl="0" algn="ctr">
              <a:spcBef>
                <a:spcPts val="0"/>
              </a:spcBef>
              <a:spcAft>
                <a:spcPts val="2400"/>
              </a:spcAft>
            </a:pPr>
            <a:br>
              <a:rPr lang="en-US" sz="4800" dirty="0">
                <a:solidFill>
                  <a:srgbClr val="7F7F7F"/>
                </a:solidFill>
                <a:latin typeface="Calibri" panose="020F0502020204030204" pitchFamily="34" charset="0"/>
                <a:cs typeface="Calibri" panose="020F0502020204030204" pitchFamily="34" charset="0"/>
              </a:rPr>
            </a:br>
            <a:r>
              <a:rPr lang="en-US" sz="4800" dirty="0">
                <a:solidFill>
                  <a:srgbClr val="7F7F7F"/>
                </a:solidFill>
                <a:latin typeface="Calibri" panose="020F0502020204030204" pitchFamily="34" charset="0"/>
                <a:cs typeface="Calibri" panose="020F0502020204030204" pitchFamily="34" charset="0"/>
              </a:rPr>
              <a:t>[This sidebar area does not print.]</a:t>
            </a:r>
          </a:p>
        </p:txBody>
      </p:sp>
      <p:grpSp>
        <p:nvGrpSpPr>
          <p:cNvPr id="2" name="Group 1"/>
          <p:cNvGrpSpPr/>
          <p:nvPr userDrawn="1"/>
        </p:nvGrpSpPr>
        <p:grpSpPr>
          <a:xfrm>
            <a:off x="33832800" y="0"/>
            <a:ext cx="12801600" cy="43891200"/>
            <a:chOff x="33832800" y="0"/>
            <a:chExt cx="12801600" cy="43891200"/>
          </a:xfrm>
        </p:grpSpPr>
        <p:sp>
          <p:nvSpPr>
            <p:cNvPr id="13" name="Instructions"/>
            <p:cNvSpPr/>
            <p:nvPr userDrawn="1"/>
          </p:nvSpPr>
          <p:spPr>
            <a:xfrm>
              <a:off x="33832800" y="0"/>
              <a:ext cx="12801600" cy="4389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defPPr>
                <a:defRPr lang="en-US"/>
              </a:defPPr>
              <a:lvl1pPr marL="0" algn="l" defTabSz="3686810" rtl="0" eaLnBrk="1" latinLnBrk="0" hangingPunct="1">
                <a:defRPr sz="7260" kern="1200">
                  <a:solidFill>
                    <a:schemeClr val="lt1"/>
                  </a:solidFill>
                  <a:latin typeface="+mn-lt"/>
                  <a:ea typeface="+mn-ea"/>
                  <a:cs typeface="+mn-cs"/>
                </a:defRPr>
              </a:lvl1pPr>
              <a:lvl2pPr marL="1843405" algn="l" defTabSz="3686810" rtl="0" eaLnBrk="1" latinLnBrk="0" hangingPunct="1">
                <a:defRPr sz="7260" kern="1200">
                  <a:solidFill>
                    <a:schemeClr val="lt1"/>
                  </a:solidFill>
                  <a:latin typeface="+mn-lt"/>
                  <a:ea typeface="+mn-ea"/>
                  <a:cs typeface="+mn-cs"/>
                </a:defRPr>
              </a:lvl2pPr>
              <a:lvl3pPr marL="3686810" algn="l" defTabSz="3686810" rtl="0" eaLnBrk="1" latinLnBrk="0" hangingPunct="1">
                <a:defRPr sz="7260" kern="1200">
                  <a:solidFill>
                    <a:schemeClr val="lt1"/>
                  </a:solidFill>
                  <a:latin typeface="+mn-lt"/>
                  <a:ea typeface="+mn-ea"/>
                  <a:cs typeface="+mn-cs"/>
                </a:defRPr>
              </a:lvl3pPr>
              <a:lvl4pPr marL="5530215" algn="l" defTabSz="3686810" rtl="0" eaLnBrk="1" latinLnBrk="0" hangingPunct="1">
                <a:defRPr sz="7260" kern="1200">
                  <a:solidFill>
                    <a:schemeClr val="lt1"/>
                  </a:solidFill>
                  <a:latin typeface="+mn-lt"/>
                  <a:ea typeface="+mn-ea"/>
                  <a:cs typeface="+mn-cs"/>
                </a:defRPr>
              </a:lvl4pPr>
              <a:lvl5pPr marL="7373620" algn="l" defTabSz="3686810" rtl="0" eaLnBrk="1" latinLnBrk="0" hangingPunct="1">
                <a:defRPr sz="7260" kern="1200">
                  <a:solidFill>
                    <a:schemeClr val="lt1"/>
                  </a:solidFill>
                  <a:latin typeface="+mn-lt"/>
                  <a:ea typeface="+mn-ea"/>
                  <a:cs typeface="+mn-cs"/>
                </a:defRPr>
              </a:lvl5pPr>
              <a:lvl6pPr marL="9217025" algn="l" defTabSz="3686810" rtl="0" eaLnBrk="1" latinLnBrk="0" hangingPunct="1">
                <a:defRPr sz="7260" kern="1200">
                  <a:solidFill>
                    <a:schemeClr val="lt1"/>
                  </a:solidFill>
                  <a:latin typeface="+mn-lt"/>
                  <a:ea typeface="+mn-ea"/>
                  <a:cs typeface="+mn-cs"/>
                </a:defRPr>
              </a:lvl6pPr>
              <a:lvl7pPr marL="11060430" algn="l" defTabSz="3686810" rtl="0" eaLnBrk="1" latinLnBrk="0" hangingPunct="1">
                <a:defRPr sz="7260" kern="1200">
                  <a:solidFill>
                    <a:schemeClr val="lt1"/>
                  </a:solidFill>
                  <a:latin typeface="+mn-lt"/>
                  <a:ea typeface="+mn-ea"/>
                  <a:cs typeface="+mn-cs"/>
                </a:defRPr>
              </a:lvl7pPr>
              <a:lvl8pPr marL="12903835" algn="l" defTabSz="3686810" rtl="0" eaLnBrk="1" latinLnBrk="0" hangingPunct="1">
                <a:defRPr sz="7260" kern="1200">
                  <a:solidFill>
                    <a:schemeClr val="lt1"/>
                  </a:solidFill>
                  <a:latin typeface="+mn-lt"/>
                  <a:ea typeface="+mn-ea"/>
                  <a:cs typeface="+mn-cs"/>
                </a:defRPr>
              </a:lvl8pPr>
              <a:lvl9pPr marL="14747240" algn="l" defTabSz="3686810" rtl="0" eaLnBrk="1" latinLnBrk="0" hangingPunct="1">
                <a:defRPr sz="7260" kern="1200">
                  <a:solidFill>
                    <a:schemeClr val="lt1"/>
                  </a:solidFill>
                  <a:latin typeface="+mn-lt"/>
                  <a:ea typeface="+mn-ea"/>
                  <a:cs typeface="+mn-cs"/>
                </a:defRPr>
              </a:lvl9pPr>
            </a:lstStyle>
            <a:p>
              <a:pPr lvl="0">
                <a:spcBef>
                  <a:spcPts val="0"/>
                </a:spcBef>
                <a:spcAft>
                  <a:spcPts val="2400"/>
                </a:spcAft>
              </a:pPr>
              <a:r>
                <a:rPr lang="en-US" sz="9600" dirty="0">
                  <a:solidFill>
                    <a:schemeClr val="bg1">
                      <a:lumMod val="50000"/>
                    </a:schemeClr>
                  </a:solidFill>
                  <a:latin typeface="Calibri" panose="020F0502020204030204" pitchFamily="34" charset="0"/>
                  <a:cs typeface="Calibri" panose="020F0502020204030204" pitchFamily="34" charset="0"/>
                </a:rPr>
                <a:t>Change</a:t>
              </a:r>
              <a:r>
                <a:rPr lang="en-US" sz="9600" baseline="0" dirty="0">
                  <a:solidFill>
                    <a:schemeClr val="bg1">
                      <a:lumMod val="50000"/>
                    </a:schemeClr>
                  </a:solidFill>
                  <a:latin typeface="Calibri" panose="020F0502020204030204" pitchFamily="34" charset="0"/>
                  <a:cs typeface="Calibri" panose="020F0502020204030204" pitchFamily="34" charset="0"/>
                </a:rPr>
                <a:t> Color Theme</a:t>
              </a:r>
              <a:r>
                <a:rPr lang="en-US" sz="9600" dirty="0">
                  <a:solidFill>
                    <a:schemeClr val="bg1">
                      <a:lumMod val="50000"/>
                    </a:schemeClr>
                  </a:solidFill>
                  <a:latin typeface="Calibri" panose="020F0502020204030204" pitchFamily="34" charset="0"/>
                  <a:cs typeface="Calibri" panose="020F0502020204030204" pitchFamily="34" charset="0"/>
                </a:rPr>
                <a:t>:</a:t>
              </a:r>
              <a:endParaRPr sz="9600" dirty="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400"/>
                </a:spcAft>
              </a:pPr>
              <a:r>
                <a:rPr lang="en-US" sz="6600" dirty="0">
                  <a:solidFill>
                    <a:schemeClr val="bg1">
                      <a:lumMod val="50000"/>
                    </a:schemeClr>
                  </a:solidFill>
                  <a:latin typeface="Calibri" panose="020F0502020204030204" pitchFamily="34" charset="0"/>
                  <a:cs typeface="Calibri" panose="020F0502020204030204" pitchFamily="34" charset="0"/>
                </a:rPr>
                <a:t>This template is designed to use the built-in color themes in</a:t>
              </a:r>
              <a:r>
                <a:rPr lang="en-US" sz="6600" baseline="0" dirty="0">
                  <a:solidFill>
                    <a:schemeClr val="bg1">
                      <a:lumMod val="50000"/>
                    </a:schemeClr>
                  </a:solidFill>
                  <a:latin typeface="Calibri" panose="020F0502020204030204" pitchFamily="34" charset="0"/>
                  <a:cs typeface="Calibri" panose="020F0502020204030204" pitchFamily="34" charset="0"/>
                </a:rPr>
                <a:t> the newer versions of PowerPoint.</a:t>
              </a:r>
            </a:p>
            <a:p>
              <a:pPr lvl="0">
                <a:spcBef>
                  <a:spcPts val="0"/>
                </a:spcBef>
                <a:spcAft>
                  <a:spcPts val="2400"/>
                </a:spcAft>
              </a:pPr>
              <a:r>
                <a:rPr lang="en-US" sz="6600" baseline="0" dirty="0">
                  <a:solidFill>
                    <a:schemeClr val="bg1">
                      <a:lumMod val="50000"/>
                    </a:schemeClr>
                  </a:solidFill>
                  <a:latin typeface="Calibri" panose="020F0502020204030204" pitchFamily="34" charset="0"/>
                  <a:cs typeface="Calibri" panose="020F0502020204030204" pitchFamily="34" charset="0"/>
                </a:rPr>
                <a:t>To change the color theme, select the </a:t>
              </a:r>
              <a:r>
                <a:rPr lang="en-US" sz="6600" b="1" baseline="0" dirty="0">
                  <a:solidFill>
                    <a:schemeClr val="bg1">
                      <a:lumMod val="50000"/>
                    </a:schemeClr>
                  </a:solidFill>
                  <a:latin typeface="Calibri" panose="020F0502020204030204" pitchFamily="34" charset="0"/>
                  <a:cs typeface="Calibri" panose="020F0502020204030204" pitchFamily="34" charset="0"/>
                </a:rPr>
                <a:t>Design</a:t>
              </a:r>
              <a:r>
                <a:rPr lang="en-US" sz="6600" baseline="0" dirty="0">
                  <a:solidFill>
                    <a:schemeClr val="bg1">
                      <a:lumMod val="50000"/>
                    </a:schemeClr>
                  </a:solidFill>
                  <a:latin typeface="Calibri" panose="020F0502020204030204" pitchFamily="34" charset="0"/>
                  <a:cs typeface="Calibri" panose="020F0502020204030204" pitchFamily="34" charset="0"/>
                </a:rPr>
                <a:t> tab, then select the </a:t>
              </a:r>
              <a:r>
                <a:rPr lang="en-US" sz="6600" b="1" baseline="0" dirty="0">
                  <a:solidFill>
                    <a:schemeClr val="bg1">
                      <a:lumMod val="50000"/>
                    </a:schemeClr>
                  </a:solidFill>
                  <a:latin typeface="Calibri" panose="020F0502020204030204" pitchFamily="34" charset="0"/>
                  <a:cs typeface="Calibri" panose="020F0502020204030204" pitchFamily="34" charset="0"/>
                </a:rPr>
                <a:t>Colors</a:t>
              </a:r>
              <a:r>
                <a:rPr lang="en-US" sz="6600" baseline="0" dirty="0">
                  <a:solidFill>
                    <a:schemeClr val="bg1">
                      <a:lumMod val="50000"/>
                    </a:schemeClr>
                  </a:solidFill>
                  <a:latin typeface="Calibri" panose="020F0502020204030204" pitchFamily="34" charset="0"/>
                  <a:cs typeface="Calibri" panose="020F0502020204030204" pitchFamily="34" charset="0"/>
                </a:rPr>
                <a:t> drop-down list.</a:t>
              </a:r>
            </a:p>
            <a:p>
              <a:pPr lvl="0">
                <a:spcBef>
                  <a:spcPts val="0"/>
                </a:spcBef>
                <a:spcAft>
                  <a:spcPts val="2400"/>
                </a:spcAft>
              </a:pPr>
              <a:endParaRPr lang="en-US" sz="6600" baseline="0" dirty="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400"/>
                </a:spcAft>
              </a:pPr>
              <a:endParaRPr lang="en-US" sz="6600" baseline="0" dirty="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400"/>
                </a:spcAft>
              </a:pPr>
              <a:endParaRPr lang="en-US" sz="6600" baseline="0" dirty="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400"/>
                </a:spcAft>
              </a:pPr>
              <a:endParaRPr lang="en-US" sz="6600" baseline="0" dirty="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400"/>
                </a:spcAft>
              </a:pPr>
              <a:endParaRPr lang="en-US" sz="6600" baseline="0" dirty="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400"/>
                </a:spcAft>
              </a:pPr>
              <a:endParaRPr lang="en-US" sz="6600" baseline="0" dirty="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400"/>
                </a:spcAft>
              </a:pPr>
              <a:endParaRPr lang="en-US" sz="6600" baseline="0" dirty="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400"/>
                </a:spcAft>
              </a:pPr>
              <a:endParaRPr lang="en-US" sz="6600" baseline="0" dirty="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400"/>
                </a:spcAft>
              </a:pPr>
              <a:endParaRPr lang="en-US" sz="6600" baseline="0" dirty="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400"/>
                </a:spcAft>
              </a:pPr>
              <a:r>
                <a:rPr lang="en-US" sz="6600" baseline="0" dirty="0">
                  <a:solidFill>
                    <a:schemeClr val="bg1">
                      <a:lumMod val="50000"/>
                    </a:schemeClr>
                  </a:solidFill>
                  <a:latin typeface="Calibri" panose="020F0502020204030204" pitchFamily="34" charset="0"/>
                  <a:cs typeface="Calibri" panose="020F0502020204030204" pitchFamily="34" charset="0"/>
                </a:rPr>
                <a:t>The default color theme for this template is “Office”, so you can always return to that after trying some of the alternatives.</a:t>
              </a:r>
            </a:p>
            <a:p>
              <a:pPr lvl="0">
                <a:spcBef>
                  <a:spcPts val="0"/>
                </a:spcBef>
                <a:spcAft>
                  <a:spcPts val="2400"/>
                </a:spcAft>
              </a:pPr>
              <a:r>
                <a:rPr lang="en-US" sz="9600" dirty="0">
                  <a:solidFill>
                    <a:schemeClr val="bg1">
                      <a:lumMod val="50000"/>
                    </a:schemeClr>
                  </a:solidFill>
                  <a:latin typeface="Calibri" panose="020F0502020204030204" pitchFamily="34" charset="0"/>
                  <a:cs typeface="Calibri" panose="020F0502020204030204" pitchFamily="34" charset="0"/>
                </a:rPr>
                <a:t>Printing Your Poster:</a:t>
              </a:r>
            </a:p>
            <a:p>
              <a:pPr lvl="0">
                <a:spcBef>
                  <a:spcPts val="0"/>
                </a:spcBef>
                <a:spcAft>
                  <a:spcPts val="2400"/>
                </a:spcAft>
              </a:pPr>
              <a:r>
                <a:rPr lang="en-US" sz="6600" dirty="0">
                  <a:solidFill>
                    <a:schemeClr val="bg1">
                      <a:lumMod val="50000"/>
                    </a:schemeClr>
                  </a:solidFill>
                  <a:latin typeface="Calibri" panose="020F0502020204030204" pitchFamily="34" charset="0"/>
                  <a:cs typeface="Calibri" panose="020F0502020204030204" pitchFamily="34" charset="0"/>
                </a:rPr>
                <a:t>Once your poster file is ready, visit</a:t>
              </a:r>
              <a:r>
                <a:rPr lang="en-US" sz="6600" baseline="0" dirty="0">
                  <a:solidFill>
                    <a:schemeClr val="bg1">
                      <a:lumMod val="50000"/>
                    </a:schemeClr>
                  </a:solidFill>
                  <a:latin typeface="Calibri" panose="020F0502020204030204" pitchFamily="34" charset="0"/>
                  <a:cs typeface="Calibri" panose="020F0502020204030204" pitchFamily="34" charset="0"/>
                </a:rPr>
                <a:t> </a:t>
              </a:r>
              <a:r>
                <a:rPr lang="en-US" sz="6600" b="1" baseline="0" dirty="0">
                  <a:solidFill>
                    <a:schemeClr val="bg1">
                      <a:lumMod val="50000"/>
                    </a:schemeClr>
                  </a:solidFill>
                  <a:latin typeface="Calibri" panose="020F0502020204030204" pitchFamily="34" charset="0"/>
                  <a:cs typeface="Calibri" panose="020F0502020204030204" pitchFamily="34" charset="0"/>
                </a:rPr>
                <a:t>www.genigraphics.com</a:t>
              </a:r>
              <a:r>
                <a:rPr lang="en-US" sz="6600" baseline="0" dirty="0">
                  <a:solidFill>
                    <a:schemeClr val="bg1">
                      <a:lumMod val="50000"/>
                    </a:schemeClr>
                  </a:solidFill>
                  <a:latin typeface="Calibri" panose="020F0502020204030204" pitchFamily="34" charset="0"/>
                  <a:cs typeface="Calibri" panose="020F0502020204030204" pitchFamily="34" charset="0"/>
                </a:rPr>
                <a:t> to order a high-quality, affordable poster print. Every order receives a free design review and we can deliver as fast as next business day within the US and Canada. </a:t>
              </a:r>
            </a:p>
            <a:p>
              <a:pPr lvl="0">
                <a:spcBef>
                  <a:spcPts val="0"/>
                </a:spcBef>
                <a:spcAft>
                  <a:spcPts val="2400"/>
                </a:spcAft>
              </a:pPr>
              <a:r>
                <a:rPr lang="en-US" sz="6600" baseline="0" dirty="0">
                  <a:solidFill>
                    <a:schemeClr val="bg1">
                      <a:lumMod val="50000"/>
                    </a:schemeClr>
                  </a:solidFill>
                  <a:latin typeface="Calibri" panose="020F0502020204030204" pitchFamily="34" charset="0"/>
                  <a:cs typeface="Calibri" panose="020F0502020204030204" pitchFamily="34" charset="0"/>
                </a:rPr>
                <a:t>Genigraphics® has been producing output from PowerPoint® longer than anyone in the industry; dating back to when we helped Microsoft® design the PowerPoint software. </a:t>
              </a:r>
            </a:p>
            <a:p>
              <a:pPr lvl="0">
                <a:spcBef>
                  <a:spcPts val="0"/>
                </a:spcBef>
                <a:spcAft>
                  <a:spcPts val="0"/>
                </a:spcAft>
              </a:pPr>
              <a:endParaRPr lang="en-US" sz="6600" baseline="0" dirty="0">
                <a:solidFill>
                  <a:schemeClr val="bg1">
                    <a:lumMod val="50000"/>
                  </a:schemeClr>
                </a:solidFill>
                <a:latin typeface="Calibri" panose="020F0502020204030204" pitchFamily="34" charset="0"/>
                <a:cs typeface="Calibri" panose="020F0502020204030204" pitchFamily="34" charset="0"/>
              </a:endParaRPr>
            </a:p>
            <a:p>
              <a:pPr lvl="0" algn="ctr">
                <a:spcBef>
                  <a:spcPts val="0"/>
                </a:spcBef>
                <a:spcAft>
                  <a:spcPts val="0"/>
                </a:spcAft>
              </a:pPr>
              <a:r>
                <a:rPr lang="en-US" sz="6600" baseline="0" dirty="0">
                  <a:solidFill>
                    <a:schemeClr val="bg1">
                      <a:lumMod val="50000"/>
                    </a:schemeClr>
                  </a:solidFill>
                  <a:latin typeface="Calibri" panose="020F0502020204030204" pitchFamily="34" charset="0"/>
                  <a:cs typeface="Calibri" panose="020F0502020204030204" pitchFamily="34" charset="0"/>
                </a:rPr>
                <a:t>US and Canada:  1-800-790-4001</a:t>
              </a:r>
              <a:br>
                <a:rPr lang="en-US" sz="6600" baseline="0" dirty="0">
                  <a:solidFill>
                    <a:schemeClr val="bg1">
                      <a:lumMod val="50000"/>
                    </a:schemeClr>
                  </a:solidFill>
                  <a:latin typeface="Calibri" panose="020F0502020204030204" pitchFamily="34" charset="0"/>
                  <a:cs typeface="Calibri" panose="020F0502020204030204" pitchFamily="34" charset="0"/>
                </a:rPr>
              </a:br>
              <a:r>
                <a:rPr lang="en-US" sz="6600" baseline="0" dirty="0">
                  <a:solidFill>
                    <a:schemeClr val="bg1">
                      <a:lumMod val="50000"/>
                    </a:schemeClr>
                  </a:solidFill>
                  <a:latin typeface="Calibri" panose="020F0502020204030204" pitchFamily="34" charset="0"/>
                  <a:cs typeface="Calibri" panose="020F0502020204030204" pitchFamily="34" charset="0"/>
                </a:rPr>
                <a:t>Email: info@genigraphics.com</a:t>
              </a:r>
            </a:p>
            <a:p>
              <a:pPr lvl="0" algn="ctr">
                <a:spcBef>
                  <a:spcPts val="0"/>
                </a:spcBef>
                <a:spcAft>
                  <a:spcPts val="0"/>
                </a:spcAft>
              </a:pPr>
              <a:br>
                <a:rPr lang="en-US" sz="4800" dirty="0">
                  <a:solidFill>
                    <a:schemeClr val="bg1">
                      <a:lumMod val="50000"/>
                    </a:schemeClr>
                  </a:solidFill>
                  <a:latin typeface="Calibri" panose="020F0502020204030204" pitchFamily="34" charset="0"/>
                  <a:cs typeface="Calibri" panose="020F0502020204030204" pitchFamily="34" charset="0"/>
                </a:rPr>
              </a:br>
              <a:r>
                <a:rPr lang="en-US" sz="4800" dirty="0">
                  <a:solidFill>
                    <a:schemeClr val="bg1">
                      <a:lumMod val="50000"/>
                    </a:schemeClr>
                  </a:solidFill>
                  <a:latin typeface="Calibri" panose="020F0502020204030204" pitchFamily="34" charset="0"/>
                  <a:cs typeface="Calibri" panose="020F0502020204030204" pitchFamily="34" charset="0"/>
                </a:rPr>
                <a:t>[This sidebar area does not print.]</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81342" y="9260274"/>
              <a:ext cx="11904515" cy="10246926"/>
            </a:xfrm>
            <a:prstGeom prst="rect">
              <a:avLst/>
            </a:prstGeom>
          </p:spPr>
        </p:pic>
      </p:gr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782765" y="43476672"/>
            <a:ext cx="5297435" cy="185928"/>
          </a:xfrm>
          <a:prstGeom prst="rect">
            <a:avLst/>
          </a:prstGeom>
        </p:spPr>
      </p:pic>
    </p:spTree>
    <p:extLst>
      <p:ext uri="{BB962C8B-B14F-4D97-AF65-F5344CB8AC3E}">
        <p14:creationId xmlns:p14="http://schemas.microsoft.com/office/powerpoint/2010/main" val="4269613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5D6BDF-9D0E-4E2B-85B8-D8F4790360C9}" type="datetimeFigureOut">
              <a:rPr lang="en-US" smtClean="0"/>
              <a:t>12/30/21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11824067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757683"/>
            <a:ext cx="29626560" cy="7315200"/>
          </a:xfrm>
          <a:prstGeom prst="rect">
            <a:avLst/>
          </a:prstGeom>
        </p:spPr>
        <p:txBody>
          <a:bodyPr vert="horz" lIns="438912" tIns="219456" rIns="438912" bIns="219456" rtlCol="0" anchor="ctr">
            <a:normAutofit/>
          </a:bodyPr>
          <a:lstStyle/>
          <a:p>
            <a:r>
              <a:rPr lang="en-US" dirty="0"/>
              <a:t>Click to edit Master title style</a:t>
            </a:r>
          </a:p>
        </p:txBody>
      </p:sp>
      <p:sp>
        <p:nvSpPr>
          <p:cNvPr id="3" name="Text Placeholder 2"/>
          <p:cNvSpPr>
            <a:spLocks noGrp="1"/>
          </p:cNvSpPr>
          <p:nvPr>
            <p:ph type="body" idx="1"/>
          </p:nvPr>
        </p:nvSpPr>
        <p:spPr>
          <a:xfrm>
            <a:off x="1645920" y="10241283"/>
            <a:ext cx="29626560" cy="28966163"/>
          </a:xfrm>
          <a:prstGeom prst="rect">
            <a:avLst/>
          </a:prstGeom>
        </p:spPr>
        <p:txBody>
          <a:bodyPr vert="horz" lIns="438912" tIns="219456" rIns="438912" bIns="21945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45920" y="40680643"/>
            <a:ext cx="7680960" cy="23368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985D6BDF-9D0E-4E2B-85B8-D8F4790360C9}" type="datetimeFigureOut">
              <a:rPr lang="en-US" smtClean="0"/>
              <a:t>12/30/21</a:t>
            </a:fld>
            <a:endParaRPr lang="en-US" dirty="0"/>
          </a:p>
        </p:txBody>
      </p:sp>
      <p:sp>
        <p:nvSpPr>
          <p:cNvPr id="5" name="Footer Placeholder 4"/>
          <p:cNvSpPr>
            <a:spLocks noGrp="1"/>
          </p:cNvSpPr>
          <p:nvPr>
            <p:ph type="ftr" sz="quarter" idx="3"/>
          </p:nvPr>
        </p:nvSpPr>
        <p:spPr>
          <a:xfrm>
            <a:off x="11247120" y="40680643"/>
            <a:ext cx="10424160" cy="23368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3591520" y="40680643"/>
            <a:ext cx="7680960" cy="23368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FBB075EA-769C-4ECD-B48E-D6FCDC24F87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389120" rtl="0" eaLnBrk="1" latinLnBrk="0" hangingPunct="1">
        <a:spcBef>
          <a:spcPct val="0"/>
        </a:spcBef>
        <a:buNone/>
        <a:defRPr sz="8000" kern="1200">
          <a:solidFill>
            <a:schemeClr val="tx1"/>
          </a:solidFill>
          <a:latin typeface="+mj-lt"/>
          <a:ea typeface="+mj-ea"/>
          <a:cs typeface="+mj-cs"/>
        </a:defRPr>
      </a:lvl1pPr>
    </p:titleStyle>
    <p:bodyStyle>
      <a:lvl1pPr marL="457200" indent="-457200" algn="l" defTabSz="438912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914400" indent="-457200" algn="l" defTabSz="438912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2pPr>
      <a:lvl3pPr marL="1371600" indent="-457200" algn="l" defTabSz="438912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3pPr>
      <a:lvl4pPr marL="1828800" indent="-457200" algn="l" defTabSz="438912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4pPr>
      <a:lvl5pPr marL="2286000" indent="-457200" algn="l" defTabSz="438912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757683"/>
            <a:ext cx="29626560" cy="7315200"/>
          </a:xfrm>
          <a:prstGeom prst="rect">
            <a:avLst/>
          </a:prstGeom>
        </p:spPr>
        <p:txBody>
          <a:bodyPr vert="horz" lIns="438912" tIns="219456" rIns="438912" bIns="219456" rtlCol="0" anchor="ctr">
            <a:normAutofit/>
          </a:bodyPr>
          <a:lstStyle/>
          <a:p>
            <a:r>
              <a:rPr lang="en-US" dirty="0"/>
              <a:t>Click to edit Master title style</a:t>
            </a:r>
          </a:p>
        </p:txBody>
      </p:sp>
      <p:sp>
        <p:nvSpPr>
          <p:cNvPr id="3" name="Text Placeholder 2"/>
          <p:cNvSpPr>
            <a:spLocks noGrp="1"/>
          </p:cNvSpPr>
          <p:nvPr>
            <p:ph type="body" idx="1"/>
          </p:nvPr>
        </p:nvSpPr>
        <p:spPr>
          <a:xfrm>
            <a:off x="1645920" y="10241283"/>
            <a:ext cx="29626560" cy="28966163"/>
          </a:xfrm>
          <a:prstGeom prst="rect">
            <a:avLst/>
          </a:prstGeom>
        </p:spPr>
        <p:txBody>
          <a:bodyPr vert="horz" lIns="438912" tIns="219456" rIns="438912" bIns="21945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45920" y="40680643"/>
            <a:ext cx="7680960" cy="23368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985D6BDF-9D0E-4E2B-85B8-D8F4790360C9}" type="datetimeFigureOut">
              <a:rPr lang="en-US" smtClean="0"/>
              <a:t>12/30/21</a:t>
            </a:fld>
            <a:endParaRPr lang="en-US" dirty="0"/>
          </a:p>
        </p:txBody>
      </p:sp>
      <p:sp>
        <p:nvSpPr>
          <p:cNvPr id="5" name="Footer Placeholder 4"/>
          <p:cNvSpPr>
            <a:spLocks noGrp="1"/>
          </p:cNvSpPr>
          <p:nvPr>
            <p:ph type="ftr" sz="quarter" idx="3"/>
          </p:nvPr>
        </p:nvSpPr>
        <p:spPr>
          <a:xfrm>
            <a:off x="11247120" y="40680643"/>
            <a:ext cx="10424160" cy="23368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3591520" y="40680643"/>
            <a:ext cx="7680960" cy="23368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FBB075EA-769C-4ECD-B48E-D6FCDC24F876}" type="slidenum">
              <a:rPr lang="en-US" smtClean="0"/>
              <a:t>‹#›</a:t>
            </a:fld>
            <a:endParaRPr lang="en-US" dirty="0"/>
          </a:p>
        </p:txBody>
      </p:sp>
    </p:spTree>
    <p:extLst>
      <p:ext uri="{BB962C8B-B14F-4D97-AF65-F5344CB8AC3E}">
        <p14:creationId xmlns:p14="http://schemas.microsoft.com/office/powerpoint/2010/main" val="3755179061"/>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ctr" defTabSz="4389120" rtl="0" eaLnBrk="1" latinLnBrk="0" hangingPunct="1">
        <a:spcBef>
          <a:spcPct val="0"/>
        </a:spcBef>
        <a:buNone/>
        <a:defRPr sz="8000" kern="1200">
          <a:solidFill>
            <a:schemeClr val="tx1"/>
          </a:solidFill>
          <a:latin typeface="+mj-lt"/>
          <a:ea typeface="+mj-ea"/>
          <a:cs typeface="+mj-cs"/>
        </a:defRPr>
      </a:lvl1pPr>
    </p:titleStyle>
    <p:bodyStyle>
      <a:lvl1pPr marL="457200" indent="-457200" algn="l" defTabSz="438912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914400" indent="-457200" algn="l" defTabSz="438912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2pPr>
      <a:lvl3pPr marL="1371600" indent="-457200" algn="l" defTabSz="438912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3pPr>
      <a:lvl4pPr marL="1828800" indent="-457200" algn="l" defTabSz="438912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4pPr>
      <a:lvl5pPr marL="2286000" indent="-457200" algn="l" defTabSz="438912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xml"/><Relationship Id="rId7" Type="http://schemas.openxmlformats.org/officeDocument/2006/relationships/chart" Target="../charts/chart4.xml"/><Relationship Id="rId12"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chart" Target="../charts/chart3.xml"/><Relationship Id="rId11" Type="http://schemas.openxmlformats.org/officeDocument/2006/relationships/image" Target="../media/image9.png"/><Relationship Id="rId5" Type="http://schemas.openxmlformats.org/officeDocument/2006/relationships/chart" Target="../charts/chart2.xml"/><Relationship Id="rId10"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6.wm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chart" Target="../charts/chart5.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2.xml"/><Relationship Id="rId7" Type="http://schemas.openxmlformats.org/officeDocument/2006/relationships/chart" Target="../charts/chart8.xml"/><Relationship Id="rId12"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chart" Target="../charts/chart7.xml"/><Relationship Id="rId11" Type="http://schemas.openxmlformats.org/officeDocument/2006/relationships/image" Target="../media/image9.png"/><Relationship Id="rId5" Type="http://schemas.openxmlformats.org/officeDocument/2006/relationships/chart" Target="../charts/chart6.xml"/><Relationship Id="rId10"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5920" y="1797384"/>
            <a:ext cx="29619166" cy="40296431"/>
          </a:xfrm>
        </p:spPr>
        <p:txBody>
          <a:bodyPr>
            <a:normAutofit/>
          </a:bodyPr>
          <a:lstStyle/>
          <a:p>
            <a:pPr marL="0" indent="0" algn="ctr">
              <a:buNone/>
            </a:pPr>
            <a:r>
              <a:rPr lang="en-US" sz="11500" b="1">
                <a:latin typeface="Tahoma" panose="020B0604030504040204" pitchFamily="34" charset="0"/>
                <a:ea typeface="Tahoma" panose="020B0604030504040204" pitchFamily="34" charset="0"/>
                <a:cs typeface="Tahoma" panose="020B0604030504040204" pitchFamily="34" charset="0"/>
              </a:rPr>
              <a:t>H</a:t>
            </a:r>
            <a:r>
              <a:rPr lang="vi-VN" sz="11500" b="1">
                <a:latin typeface="Tahoma" panose="020B0604030504040204" pitchFamily="34" charset="0"/>
                <a:ea typeface="Tahoma" panose="020B0604030504040204" pitchFamily="34" charset="0"/>
                <a:cs typeface="Tahoma" panose="020B0604030504040204" pitchFamily="34" charset="0"/>
              </a:rPr>
              <a:t>ư</a:t>
            </a:r>
            <a:r>
              <a:rPr lang="en-US" sz="11500" b="1">
                <a:latin typeface="Tahoma" panose="020B0604030504040204" pitchFamily="34" charset="0"/>
                <a:ea typeface="Tahoma" panose="020B0604030504040204" pitchFamily="34" charset="0"/>
                <a:cs typeface="Tahoma" panose="020B0604030504040204" pitchFamily="34" charset="0"/>
              </a:rPr>
              <a:t>ớng dẫn trình bày Poster</a:t>
            </a:r>
          </a:p>
          <a:p>
            <a:pPr marL="0">
              <a:spcBef>
                <a:spcPts val="3600"/>
              </a:spcBef>
              <a:spcAft>
                <a:spcPts val="3600"/>
              </a:spcAft>
            </a:pPr>
            <a:r>
              <a:rPr lang="en-US" sz="8000" b="1" u="sng">
                <a:solidFill>
                  <a:srgbClr val="0070C0"/>
                </a:solidFill>
                <a:latin typeface="Tahoma" panose="020B0604030504040204" pitchFamily="34" charset="0"/>
                <a:ea typeface="Tahoma" panose="020B0604030504040204" pitchFamily="34" charset="0"/>
                <a:cs typeface="Tahoma" panose="020B0604030504040204" pitchFamily="34" charset="0"/>
              </a:rPr>
              <a:t>Kích th</a:t>
            </a:r>
            <a:r>
              <a:rPr lang="vi-VN" sz="8000" b="1" u="sng">
                <a:solidFill>
                  <a:srgbClr val="0070C0"/>
                </a:solidFill>
                <a:latin typeface="Tahoma" panose="020B0604030504040204" pitchFamily="34" charset="0"/>
                <a:ea typeface="Tahoma" panose="020B0604030504040204" pitchFamily="34" charset="0"/>
                <a:cs typeface="Tahoma" panose="020B0604030504040204" pitchFamily="34" charset="0"/>
              </a:rPr>
              <a:t>ư</a:t>
            </a:r>
            <a:r>
              <a:rPr lang="en-US" sz="8000" b="1" u="sng">
                <a:solidFill>
                  <a:srgbClr val="0070C0"/>
                </a:solidFill>
                <a:latin typeface="Tahoma" panose="020B0604030504040204" pitchFamily="34" charset="0"/>
                <a:ea typeface="Tahoma" panose="020B0604030504040204" pitchFamily="34" charset="0"/>
                <a:cs typeface="Tahoma" panose="020B0604030504040204" pitchFamily="34" charset="0"/>
              </a:rPr>
              <a:t>ớc poster: </a:t>
            </a:r>
          </a:p>
          <a:p>
            <a:pPr marL="0" indent="0" algn="ctr">
              <a:spcBef>
                <a:spcPts val="3600"/>
              </a:spcBef>
              <a:spcAft>
                <a:spcPts val="3600"/>
              </a:spcAft>
              <a:buNone/>
            </a:pPr>
            <a:r>
              <a:rPr lang="en-US" sz="8000">
                <a:latin typeface="Tahoma" panose="020B0604030504040204" pitchFamily="34" charset="0"/>
                <a:ea typeface="Tahoma" panose="020B0604030504040204" pitchFamily="34" charset="0"/>
                <a:cs typeface="Tahoma" panose="020B0604030504040204" pitchFamily="34" charset="0"/>
              </a:rPr>
              <a:t>A0 đứng - 1189 mm x 841 mm (46.8” x 33.1”)</a:t>
            </a:r>
          </a:p>
          <a:p>
            <a:pPr marL="0">
              <a:spcBef>
                <a:spcPts val="3600"/>
              </a:spcBef>
              <a:spcAft>
                <a:spcPts val="3600"/>
              </a:spcAft>
            </a:pPr>
            <a:r>
              <a:rPr lang="en-US" sz="8000" b="1" u="sng">
                <a:solidFill>
                  <a:srgbClr val="0070C0"/>
                </a:solidFill>
                <a:latin typeface="Tahoma" panose="020B0604030504040204" pitchFamily="34" charset="0"/>
                <a:ea typeface="Tahoma" panose="020B0604030504040204" pitchFamily="34" charset="0"/>
                <a:cs typeface="Tahoma" panose="020B0604030504040204" pitchFamily="34" charset="0"/>
              </a:rPr>
              <a:t>Chữ trình bày trong poster</a:t>
            </a:r>
          </a:p>
          <a:p>
            <a:pPr marL="0" lvl="1" indent="-1371600">
              <a:spcBef>
                <a:spcPts val="3600"/>
              </a:spcBef>
              <a:spcAft>
                <a:spcPts val="3600"/>
              </a:spcAft>
              <a:buFont typeface="+mj-lt"/>
              <a:buAutoNum type="romanLcPeriod"/>
            </a:pPr>
            <a:r>
              <a:rPr lang="en-US" sz="8000">
                <a:latin typeface="Tahoma" panose="020B0604030504040204" pitchFamily="34" charset="0"/>
                <a:ea typeface="Tahoma" panose="020B0604030504040204" pitchFamily="34" charset="0"/>
                <a:cs typeface="Tahoma" panose="020B0604030504040204" pitchFamily="34" charset="0"/>
              </a:rPr>
              <a:t>Nên sử dụng những font thông dụng, rõ ràng, dễ nhìn</a:t>
            </a:r>
          </a:p>
          <a:p>
            <a:pPr marL="0" lvl="1" indent="-1371600">
              <a:spcBef>
                <a:spcPts val="3600"/>
              </a:spcBef>
              <a:spcAft>
                <a:spcPts val="3600"/>
              </a:spcAft>
              <a:buFont typeface="+mj-lt"/>
              <a:buAutoNum type="romanLcPeriod"/>
            </a:pPr>
            <a:r>
              <a:rPr lang="en-US" sz="8000">
                <a:latin typeface="Tahoma" panose="020B0604030504040204" pitchFamily="34" charset="0"/>
                <a:ea typeface="Tahoma" panose="020B0604030504040204" pitchFamily="34" charset="0"/>
                <a:cs typeface="Tahoma" panose="020B0604030504040204" pitchFamily="34" charset="0"/>
              </a:rPr>
              <a:t>Font size tối thiểu 24 </a:t>
            </a:r>
          </a:p>
          <a:p>
            <a:pPr marL="0">
              <a:spcBef>
                <a:spcPts val="3600"/>
              </a:spcBef>
              <a:spcAft>
                <a:spcPts val="3600"/>
              </a:spcAft>
            </a:pPr>
            <a:r>
              <a:rPr lang="en-US" sz="8000" b="1" u="sng">
                <a:solidFill>
                  <a:srgbClr val="0070C0"/>
                </a:solidFill>
                <a:latin typeface="Tahoma" panose="020B0604030504040204" pitchFamily="34" charset="0"/>
                <a:ea typeface="Tahoma" panose="020B0604030504040204" pitchFamily="34" charset="0"/>
                <a:cs typeface="Tahoma" panose="020B0604030504040204" pitchFamily="34" charset="0"/>
              </a:rPr>
              <a:t>Thiết kế đề mục trong poster</a:t>
            </a:r>
          </a:p>
          <a:p>
            <a:pPr marL="0" lvl="1" indent="-1371600" algn="just">
              <a:spcBef>
                <a:spcPts val="3600"/>
              </a:spcBef>
              <a:spcAft>
                <a:spcPts val="3600"/>
              </a:spcAft>
              <a:buFont typeface="+mj-lt"/>
              <a:buAutoNum type="romanLcPeriod"/>
            </a:pPr>
            <a:r>
              <a:rPr lang="en-US" sz="8000">
                <a:latin typeface="Tahoma" panose="020B0604030504040204" pitchFamily="34" charset="0"/>
                <a:ea typeface="Tahoma" panose="020B0604030504040204" pitchFamily="34" charset="0"/>
                <a:cs typeface="Tahoma" panose="020B0604030504040204" pitchFamily="34" charset="0"/>
              </a:rPr>
              <a:t>Dựa trên những nội dung trong paper (Abstract, Introduction, Materials and Methods, Results and Discussion, Conclusion…)</a:t>
            </a:r>
          </a:p>
          <a:p>
            <a:pPr marL="0" lvl="1" indent="-1371600">
              <a:spcBef>
                <a:spcPts val="3600"/>
              </a:spcBef>
              <a:spcAft>
                <a:spcPts val="3600"/>
              </a:spcAft>
              <a:buFont typeface="+mj-lt"/>
              <a:buAutoNum type="romanLcPeriod"/>
            </a:pPr>
            <a:r>
              <a:rPr lang="en-US" sz="8000">
                <a:latin typeface="Tahoma" panose="020B0604030504040204" pitchFamily="34" charset="0"/>
                <a:ea typeface="Tahoma" panose="020B0604030504040204" pitchFamily="34" charset="0"/>
                <a:cs typeface="Tahoma" panose="020B0604030504040204" pitchFamily="34" charset="0"/>
              </a:rPr>
              <a:t>Linh hoạt trong việc bố trí các nội dung, chọn lựa màu sắc</a:t>
            </a:r>
          </a:p>
          <a:p>
            <a:pPr marL="0" lvl="1" indent="-1371600" algn="just">
              <a:spcBef>
                <a:spcPts val="3600"/>
              </a:spcBef>
              <a:spcAft>
                <a:spcPts val="3600"/>
              </a:spcAft>
              <a:buFont typeface="+mj-lt"/>
              <a:buAutoNum type="romanLcPeriod"/>
            </a:pPr>
            <a:r>
              <a:rPr lang="en-US" sz="8000">
                <a:latin typeface="Tahoma" panose="020B0604030504040204" pitchFamily="34" charset="0"/>
                <a:ea typeface="Tahoma" panose="020B0604030504040204" pitchFamily="34" charset="0"/>
                <a:cs typeface="Tahoma" panose="020B0604030504040204" pitchFamily="34" charset="0"/>
              </a:rPr>
              <a:t>Ví dụ</a:t>
            </a:r>
          </a:p>
          <a:p>
            <a:pPr marL="1143000" lvl="1" indent="-1143000" algn="just">
              <a:spcBef>
                <a:spcPts val="3600"/>
              </a:spcBef>
              <a:spcAft>
                <a:spcPts val="3600"/>
              </a:spcAft>
              <a:buFont typeface="Wingdings" panose="05000000000000000000" pitchFamily="2" charset="2"/>
              <a:buChar char="v"/>
            </a:pPr>
            <a:r>
              <a:rPr lang="en-US" sz="8000">
                <a:latin typeface="Tahoma" panose="020B0604030504040204" pitchFamily="34" charset="0"/>
                <a:ea typeface="Tahoma" panose="020B0604030504040204" pitchFamily="34" charset="0"/>
                <a:cs typeface="Tahoma" panose="020B0604030504040204" pitchFamily="34" charset="0"/>
              </a:rPr>
              <a:t>Slide 2 là 1 scientific poster template (A0 portrait) download từ internet. Ưu điểm là có sẵn bố cục và định dạng kích th</a:t>
            </a:r>
            <a:r>
              <a:rPr lang="vi-VN" sz="8000">
                <a:latin typeface="Tahoma" panose="020B0604030504040204" pitchFamily="34" charset="0"/>
                <a:ea typeface="Tahoma" panose="020B0604030504040204" pitchFamily="34" charset="0"/>
                <a:cs typeface="Tahoma" panose="020B0604030504040204" pitchFamily="34" charset="0"/>
              </a:rPr>
              <a:t>ư</a:t>
            </a:r>
            <a:r>
              <a:rPr lang="en-US" sz="8000">
                <a:latin typeface="Tahoma" panose="020B0604030504040204" pitchFamily="34" charset="0"/>
                <a:ea typeface="Tahoma" panose="020B0604030504040204" pitchFamily="34" charset="0"/>
                <a:cs typeface="Tahoma" panose="020B0604030504040204" pitchFamily="34" charset="0"/>
              </a:rPr>
              <a:t>ớc chuẩn A0</a:t>
            </a:r>
          </a:p>
          <a:p>
            <a:pPr marL="1143000" lvl="1" indent="-1143000" algn="just">
              <a:spcBef>
                <a:spcPts val="3600"/>
              </a:spcBef>
              <a:spcAft>
                <a:spcPts val="3600"/>
              </a:spcAft>
              <a:buFont typeface="Wingdings" panose="05000000000000000000" pitchFamily="2" charset="2"/>
              <a:buChar char="v"/>
            </a:pPr>
            <a:r>
              <a:rPr lang="en-US" sz="8000">
                <a:latin typeface="Tahoma" panose="020B0604030504040204" pitchFamily="34" charset="0"/>
                <a:ea typeface="Tahoma" panose="020B0604030504040204" pitchFamily="34" charset="0"/>
                <a:cs typeface="Tahoma" panose="020B0604030504040204" pitchFamily="34" charset="0"/>
              </a:rPr>
              <a:t>Tùy đề tài và sự sáng tạo của mỗi ng</a:t>
            </a:r>
            <a:r>
              <a:rPr lang="vi-VN" sz="8000">
                <a:latin typeface="Tahoma" panose="020B0604030504040204" pitchFamily="34" charset="0"/>
                <a:ea typeface="Tahoma" panose="020B0604030504040204" pitchFamily="34" charset="0"/>
                <a:cs typeface="Tahoma" panose="020B0604030504040204" pitchFamily="34" charset="0"/>
              </a:rPr>
              <a:t>ư</a:t>
            </a:r>
            <a:r>
              <a:rPr lang="en-US" sz="8000">
                <a:latin typeface="Tahoma" panose="020B0604030504040204" pitchFamily="34" charset="0"/>
                <a:ea typeface="Tahoma" panose="020B0604030504040204" pitchFamily="34" charset="0"/>
                <a:cs typeface="Tahoma" panose="020B0604030504040204" pitchFamily="34" charset="0"/>
              </a:rPr>
              <a:t>ời sẽ tạo ra sản phẩm của riêng mình (minh họa ở slide 3)</a:t>
            </a:r>
          </a:p>
          <a:p>
            <a:pPr marL="0">
              <a:spcBef>
                <a:spcPts val="3600"/>
              </a:spcBef>
              <a:spcAft>
                <a:spcPts val="3600"/>
              </a:spcAft>
            </a:pPr>
            <a:r>
              <a:rPr lang="en-US" sz="8000" b="1" u="sng">
                <a:solidFill>
                  <a:srgbClr val="0070C0"/>
                </a:solidFill>
                <a:latin typeface="Tahoma" panose="020B0604030504040204" pitchFamily="34" charset="0"/>
                <a:ea typeface="Tahoma" panose="020B0604030504040204" pitchFamily="34" charset="0"/>
                <a:cs typeface="Tahoma" panose="020B0604030504040204" pitchFamily="34" charset="0"/>
              </a:rPr>
              <a:t>In ấn</a:t>
            </a:r>
          </a:p>
          <a:p>
            <a:pPr marL="0" lvl="1" indent="-1371600" algn="just">
              <a:spcBef>
                <a:spcPts val="3600"/>
              </a:spcBef>
              <a:spcAft>
                <a:spcPts val="3600"/>
              </a:spcAft>
              <a:buFont typeface="+mj-lt"/>
              <a:buAutoNum type="romanLcPeriod"/>
            </a:pPr>
            <a:r>
              <a:rPr lang="en-US" sz="8000">
                <a:latin typeface="Tahoma" panose="020B0604030504040204" pitchFamily="34" charset="0"/>
                <a:ea typeface="Tahoma" panose="020B0604030504040204" pitchFamily="34" charset="0"/>
                <a:cs typeface="Tahoma" panose="020B0604030504040204" pitchFamily="34" charset="0"/>
              </a:rPr>
              <a:t>Poster hoàn chỉnh sẽ </a:t>
            </a:r>
            <a:r>
              <a:rPr lang="en-US" sz="8000" b="1">
                <a:latin typeface="Tahoma" panose="020B0604030504040204" pitchFamily="34" charset="0"/>
                <a:ea typeface="Tahoma" panose="020B0604030504040204" pitchFamily="34" charset="0"/>
                <a:cs typeface="Tahoma" panose="020B0604030504040204" pitchFamily="34" charset="0"/>
              </a:rPr>
              <a:t>in màu 1 bảng A0 (để tr</a:t>
            </a:r>
            <a:r>
              <a:rPr lang="vi-VN" sz="8000" b="1">
                <a:latin typeface="Tahoma" panose="020B0604030504040204" pitchFamily="34" charset="0"/>
                <a:ea typeface="Tahoma" panose="020B0604030504040204" pitchFamily="34" charset="0"/>
                <a:cs typeface="Tahoma" panose="020B0604030504040204" pitchFamily="34" charset="0"/>
              </a:rPr>
              <a:t>ư</a:t>
            </a:r>
            <a:r>
              <a:rPr lang="en-US" sz="8000" b="1">
                <a:latin typeface="Tahoma" panose="020B0604030504040204" pitchFamily="34" charset="0"/>
                <a:ea typeface="Tahoma" panose="020B0604030504040204" pitchFamily="34" charset="0"/>
                <a:cs typeface="Tahoma" panose="020B0604030504040204" pitchFamily="34" charset="0"/>
              </a:rPr>
              <a:t>ng bày) </a:t>
            </a:r>
            <a:r>
              <a:rPr lang="en-US" sz="8000">
                <a:latin typeface="Tahoma" panose="020B0604030504040204" pitchFamily="34" charset="0"/>
                <a:ea typeface="Tahoma" panose="020B0604030504040204" pitchFamily="34" charset="0"/>
                <a:cs typeface="Tahoma" panose="020B0604030504040204" pitchFamily="34" charset="0"/>
              </a:rPr>
              <a:t>và </a:t>
            </a:r>
            <a:r>
              <a:rPr lang="en-US" sz="8000" b="1">
                <a:latin typeface="Tahoma" panose="020B0604030504040204" pitchFamily="34" charset="0"/>
                <a:ea typeface="Tahoma" panose="020B0604030504040204" pitchFamily="34" charset="0"/>
                <a:cs typeface="Tahoma" panose="020B0604030504040204" pitchFamily="34" charset="0"/>
              </a:rPr>
              <a:t>10 bảng A4 (trắng đen hoặc màu để trong hole file bag)</a:t>
            </a:r>
          </a:p>
          <a:p>
            <a:pPr marL="1143000" lvl="1" indent="-1143000" algn="just">
              <a:spcBef>
                <a:spcPts val="3600"/>
              </a:spcBef>
              <a:spcAft>
                <a:spcPts val="3600"/>
              </a:spcAft>
              <a:buFont typeface="Wingdings" panose="05000000000000000000" pitchFamily="2" charset="2"/>
              <a:buChar char="v"/>
            </a:pPr>
            <a:endParaRPr lang="en-US" sz="800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2"/>
          <p:cNvSpPr txBox="1">
            <a:spLocks noChangeArrowheads="1"/>
          </p:cNvSpPr>
          <p:nvPr/>
        </p:nvSpPr>
        <p:spPr bwMode="auto">
          <a:xfrm>
            <a:off x="7435215" y="852170"/>
            <a:ext cx="25355550"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78399" tIns="445997" rIns="178399" bIns="445997" anchor="ctr" anchorCtr="0">
            <a:spAutoFit/>
          </a:bodyPr>
          <a:lstStyle>
            <a:lvl1pPr defTabSz="4389755" eaLnBrk="0" hangingPunct="0">
              <a:defRPr sz="2200">
                <a:solidFill>
                  <a:schemeClr val="tx1"/>
                </a:solidFill>
                <a:latin typeface="Arial" panose="020B0604020202020204" pitchFamily="34" charset="0"/>
              </a:defRPr>
            </a:lvl1pPr>
            <a:lvl2pPr marL="742950" indent="-285750" defTabSz="4389755" eaLnBrk="0" hangingPunct="0">
              <a:defRPr sz="2200">
                <a:solidFill>
                  <a:schemeClr val="tx1"/>
                </a:solidFill>
                <a:latin typeface="Arial" panose="020B0604020202020204" pitchFamily="34" charset="0"/>
              </a:defRPr>
            </a:lvl2pPr>
            <a:lvl3pPr marL="1143000" indent="-228600" defTabSz="4389755" eaLnBrk="0" hangingPunct="0">
              <a:defRPr sz="2200">
                <a:solidFill>
                  <a:schemeClr val="tx1"/>
                </a:solidFill>
                <a:latin typeface="Arial" panose="020B0604020202020204" pitchFamily="34" charset="0"/>
              </a:defRPr>
            </a:lvl3pPr>
            <a:lvl4pPr marL="1600200" indent="-228600" defTabSz="4389755" eaLnBrk="0" hangingPunct="0">
              <a:defRPr sz="2200">
                <a:solidFill>
                  <a:schemeClr val="tx1"/>
                </a:solidFill>
                <a:latin typeface="Arial" panose="020B0604020202020204" pitchFamily="34" charset="0"/>
              </a:defRPr>
            </a:lvl4pPr>
            <a:lvl5pPr marL="2057400" indent="-228600" defTabSz="4389755" eaLnBrk="0" hangingPunct="0">
              <a:defRPr sz="2200">
                <a:solidFill>
                  <a:schemeClr val="tx1"/>
                </a:solidFill>
                <a:latin typeface="Arial" panose="020B0604020202020204" pitchFamily="34" charset="0"/>
              </a:defRPr>
            </a:lvl5pPr>
            <a:lvl6pPr marL="2514600" indent="-228600" defTabSz="4389755"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755"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755"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755" eaLnBrk="0" fontAlgn="base" hangingPunct="0">
              <a:spcBef>
                <a:spcPct val="0"/>
              </a:spcBef>
              <a:spcAft>
                <a:spcPct val="0"/>
              </a:spcAft>
              <a:defRPr sz="2200">
                <a:solidFill>
                  <a:schemeClr val="tx1"/>
                </a:solidFill>
                <a:latin typeface="Arial" panose="020B0604020202020204" pitchFamily="34" charset="0"/>
              </a:defRPr>
            </a:lvl9pPr>
          </a:lstStyle>
          <a:p>
            <a:pPr algn="ctr" eaLnBrk="1" hangingPunct="1"/>
            <a:r>
              <a:rPr lang="en-US" sz="7795" b="1">
                <a:solidFill>
                  <a:schemeClr val="accent3">
                    <a:lumMod val="20000"/>
                    <a:lumOff val="80000"/>
                  </a:schemeClr>
                </a:solidFill>
                <a:latin typeface="+mn-lt"/>
              </a:rPr>
              <a:t>Template Provided By Genigraphics – 800.790.4001</a:t>
            </a:r>
          </a:p>
          <a:p>
            <a:pPr algn="ctr" eaLnBrk="1" hangingPunct="1"/>
            <a:r>
              <a:rPr lang="en-US" sz="7795" b="1">
                <a:solidFill>
                  <a:schemeClr val="accent3">
                    <a:lumMod val="20000"/>
                    <a:lumOff val="80000"/>
                  </a:schemeClr>
                </a:solidFill>
                <a:latin typeface="+mn-lt"/>
              </a:rPr>
              <a:t>Replace This Text With Your Title</a:t>
            </a:r>
            <a:endParaRPr lang="en-US" sz="7795" b="1" dirty="0">
              <a:solidFill>
                <a:schemeClr val="accent3">
                  <a:lumMod val="20000"/>
                  <a:lumOff val="80000"/>
                </a:schemeClr>
              </a:solidFill>
              <a:latin typeface="+mn-lt"/>
            </a:endParaRPr>
          </a:p>
        </p:txBody>
      </p:sp>
      <p:sp>
        <p:nvSpPr>
          <p:cNvPr id="5" name="Text Box 123"/>
          <p:cNvSpPr txBox="1">
            <a:spLocks noChangeArrowheads="1"/>
          </p:cNvSpPr>
          <p:nvPr/>
        </p:nvSpPr>
        <p:spPr bwMode="auto">
          <a:xfrm>
            <a:off x="7435215" y="3581400"/>
            <a:ext cx="253555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8399" tIns="178399" rIns="178399" bIns="178399" anchor="ctr" anchorCtr="0"/>
          <a:lstStyle>
            <a:lvl1pPr defTabSz="4389755" eaLnBrk="0" hangingPunct="0">
              <a:defRPr sz="2200">
                <a:solidFill>
                  <a:schemeClr val="tx1"/>
                </a:solidFill>
                <a:latin typeface="Arial" panose="020B0604020202020204" pitchFamily="34" charset="0"/>
              </a:defRPr>
            </a:lvl1pPr>
            <a:lvl2pPr marL="742950" indent="-285750" defTabSz="4389755" eaLnBrk="0" hangingPunct="0">
              <a:defRPr sz="2200">
                <a:solidFill>
                  <a:schemeClr val="tx1"/>
                </a:solidFill>
                <a:latin typeface="Arial" panose="020B0604020202020204" pitchFamily="34" charset="0"/>
              </a:defRPr>
            </a:lvl2pPr>
            <a:lvl3pPr marL="1143000" indent="-228600" defTabSz="4389755" eaLnBrk="0" hangingPunct="0">
              <a:defRPr sz="2200">
                <a:solidFill>
                  <a:schemeClr val="tx1"/>
                </a:solidFill>
                <a:latin typeface="Arial" panose="020B0604020202020204" pitchFamily="34" charset="0"/>
              </a:defRPr>
            </a:lvl3pPr>
            <a:lvl4pPr marL="1600200" indent="-228600" defTabSz="4389755" eaLnBrk="0" hangingPunct="0">
              <a:defRPr sz="2200">
                <a:solidFill>
                  <a:schemeClr val="tx1"/>
                </a:solidFill>
                <a:latin typeface="Arial" panose="020B0604020202020204" pitchFamily="34" charset="0"/>
              </a:defRPr>
            </a:lvl4pPr>
            <a:lvl5pPr marL="2057400" indent="-228600" defTabSz="4389755" eaLnBrk="0" hangingPunct="0">
              <a:defRPr sz="2200">
                <a:solidFill>
                  <a:schemeClr val="tx1"/>
                </a:solidFill>
                <a:latin typeface="Arial" panose="020B0604020202020204" pitchFamily="34" charset="0"/>
              </a:defRPr>
            </a:lvl5pPr>
            <a:lvl6pPr marL="2514600" indent="-228600" defTabSz="4389755"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755"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755"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755" eaLnBrk="0" fontAlgn="base" hangingPunct="0">
              <a:spcBef>
                <a:spcPct val="0"/>
              </a:spcBef>
              <a:spcAft>
                <a:spcPct val="0"/>
              </a:spcAft>
              <a:defRPr sz="2200">
                <a:solidFill>
                  <a:schemeClr val="tx1"/>
                </a:solidFill>
                <a:latin typeface="Arial" panose="020B0604020202020204" pitchFamily="34" charset="0"/>
              </a:defRPr>
            </a:lvl9pPr>
          </a:lstStyle>
          <a:p>
            <a:pPr algn="ctr" eaLnBrk="1" hangingPunct="1"/>
            <a:r>
              <a:rPr lang="en-US" sz="4720" dirty="0">
                <a:solidFill>
                  <a:schemeClr val="accent3">
                    <a:lumMod val="20000"/>
                    <a:lumOff val="80000"/>
                  </a:schemeClr>
                </a:solidFill>
                <a:latin typeface="+mn-lt"/>
              </a:rPr>
              <a:t>John Smith, MD</a:t>
            </a:r>
            <a:r>
              <a:rPr lang="en-US" sz="4720" baseline="30000" dirty="0">
                <a:solidFill>
                  <a:schemeClr val="accent3">
                    <a:lumMod val="20000"/>
                    <a:lumOff val="80000"/>
                  </a:schemeClr>
                </a:solidFill>
                <a:latin typeface="+mn-lt"/>
              </a:rPr>
              <a:t>1</a:t>
            </a:r>
            <a:r>
              <a:rPr lang="en-US" sz="4720" dirty="0">
                <a:solidFill>
                  <a:schemeClr val="accent3">
                    <a:lumMod val="20000"/>
                    <a:lumOff val="80000"/>
                  </a:schemeClr>
                </a:solidFill>
                <a:latin typeface="+mn-lt"/>
              </a:rPr>
              <a:t>; Jane Doe, PhD</a:t>
            </a:r>
            <a:r>
              <a:rPr lang="en-US" sz="4720" baseline="30000" dirty="0">
                <a:solidFill>
                  <a:schemeClr val="accent3">
                    <a:lumMod val="20000"/>
                    <a:lumOff val="80000"/>
                  </a:schemeClr>
                </a:solidFill>
                <a:latin typeface="+mn-lt"/>
              </a:rPr>
              <a:t>2</a:t>
            </a:r>
            <a:r>
              <a:rPr lang="en-US" sz="4720" dirty="0">
                <a:solidFill>
                  <a:schemeClr val="accent3">
                    <a:lumMod val="20000"/>
                    <a:lumOff val="80000"/>
                  </a:schemeClr>
                </a:solidFill>
                <a:latin typeface="+mn-lt"/>
              </a:rPr>
              <a:t>; Frederick Jones, MD, PhD</a:t>
            </a:r>
            <a:r>
              <a:rPr lang="en-US" sz="4720" baseline="30000" dirty="0">
                <a:solidFill>
                  <a:schemeClr val="accent3">
                    <a:lumMod val="20000"/>
                    <a:lumOff val="80000"/>
                  </a:schemeClr>
                </a:solidFill>
                <a:latin typeface="+mn-lt"/>
              </a:rPr>
              <a:t>1,2</a:t>
            </a:r>
          </a:p>
          <a:p>
            <a:pPr algn="ctr" eaLnBrk="1" hangingPunct="1"/>
            <a:r>
              <a:rPr lang="en-US" sz="4720" baseline="30000" dirty="0">
                <a:solidFill>
                  <a:schemeClr val="accent3">
                    <a:lumMod val="20000"/>
                    <a:lumOff val="80000"/>
                  </a:schemeClr>
                </a:solidFill>
                <a:latin typeface="+mn-lt"/>
              </a:rPr>
              <a:t>1</a:t>
            </a:r>
            <a:r>
              <a:rPr lang="en-US" sz="4720" dirty="0">
                <a:solidFill>
                  <a:schemeClr val="accent3">
                    <a:lumMod val="20000"/>
                    <a:lumOff val="80000"/>
                  </a:schemeClr>
                </a:solidFill>
                <a:latin typeface="+mn-lt"/>
              </a:rPr>
              <a:t>University of Affiliation, </a:t>
            </a:r>
            <a:r>
              <a:rPr lang="en-US" sz="4720" baseline="30000" dirty="0">
                <a:solidFill>
                  <a:schemeClr val="accent3">
                    <a:lumMod val="20000"/>
                    <a:lumOff val="80000"/>
                  </a:schemeClr>
                </a:solidFill>
                <a:latin typeface="+mn-lt"/>
              </a:rPr>
              <a:t>2</a:t>
            </a:r>
            <a:r>
              <a:rPr lang="en-US" sz="4720" dirty="0">
                <a:solidFill>
                  <a:schemeClr val="accent3">
                    <a:lumMod val="20000"/>
                    <a:lumOff val="80000"/>
                  </a:schemeClr>
                </a:solidFill>
                <a:latin typeface="+mn-lt"/>
              </a:rPr>
              <a:t>Medical Center of Affiliation</a:t>
            </a:r>
          </a:p>
        </p:txBody>
      </p:sp>
      <p:sp>
        <p:nvSpPr>
          <p:cNvPr id="24" name="TextBox 23"/>
          <p:cNvSpPr txBox="1"/>
          <p:nvPr/>
        </p:nvSpPr>
        <p:spPr>
          <a:xfrm>
            <a:off x="2231100" y="40050719"/>
            <a:ext cx="3336290" cy="2931795"/>
          </a:xfrm>
          <a:prstGeom prst="rect">
            <a:avLst/>
          </a:prstGeom>
          <a:noFill/>
          <a:extLst>
            <a:ext uri="{909E8E84-426E-40DD-AFC4-6F175D3DCCD1}">
              <a14:hiddenFill xmlns:a14="http://schemas.microsoft.com/office/drawing/2010/main">
                <a:solidFill>
                  <a:schemeClr val="accent1">
                    <a:lumMod val="40000"/>
                    <a:lumOff val="60000"/>
                  </a:schemeClr>
                </a:solidFill>
              </a14:hiddenFill>
            </a:ext>
          </a:extLst>
        </p:spPr>
        <p:txBody>
          <a:bodyPr wrap="none" lIns="89199" tIns="44600" rIns="89199" bIns="44600" rtlCol="0">
            <a:spAutoFit/>
          </a:bodyPr>
          <a:lstStyle/>
          <a:p>
            <a:pPr algn="l"/>
            <a:r>
              <a:rPr lang="en-US" sz="3075" dirty="0">
                <a:solidFill>
                  <a:schemeClr val="bg1"/>
                </a:solidFill>
              </a:rPr>
              <a:t>&lt;your name&gt;</a:t>
            </a:r>
          </a:p>
          <a:p>
            <a:pPr algn="l"/>
            <a:r>
              <a:rPr lang="en-US" sz="3075" dirty="0">
                <a:solidFill>
                  <a:schemeClr val="bg1"/>
                </a:solidFill>
              </a:rPr>
              <a:t>&lt;your organization&gt;</a:t>
            </a:r>
          </a:p>
          <a:p>
            <a:pPr algn="l"/>
            <a:r>
              <a:rPr lang="en-US" sz="3075" dirty="0">
                <a:solidFill>
                  <a:schemeClr val="bg1"/>
                </a:solidFill>
              </a:rPr>
              <a:t>Website: </a:t>
            </a:r>
          </a:p>
          <a:p>
            <a:pPr algn="l"/>
            <a:r>
              <a:rPr lang="en-US" sz="3075" dirty="0">
                <a:solidFill>
                  <a:schemeClr val="bg1"/>
                </a:solidFill>
              </a:rPr>
              <a:t>Phone:</a:t>
            </a:r>
          </a:p>
          <a:p>
            <a:pPr algn="l"/>
            <a:r>
              <a:rPr lang="en-US" sz="3075" dirty="0">
                <a:solidFill>
                  <a:schemeClr val="bg1"/>
                </a:solidFill>
                <a:sym typeface="+mn-ea"/>
              </a:rPr>
              <a:t>Email:</a:t>
            </a:r>
          </a:p>
          <a:p>
            <a:pPr algn="l"/>
            <a:r>
              <a:rPr lang="en-US" sz="3075" dirty="0">
                <a:solidFill>
                  <a:schemeClr val="bg1"/>
                </a:solidFill>
              </a:rPr>
              <a:t>Cell phone:</a:t>
            </a:r>
          </a:p>
        </p:txBody>
      </p:sp>
      <p:sp>
        <p:nvSpPr>
          <p:cNvPr id="25" name="TextBox 24"/>
          <p:cNvSpPr txBox="1"/>
          <p:nvPr/>
        </p:nvSpPr>
        <p:spPr>
          <a:xfrm>
            <a:off x="2231099" y="38862002"/>
            <a:ext cx="2504166" cy="964136"/>
          </a:xfrm>
          <a:prstGeom prst="rect">
            <a:avLst/>
          </a:prstGeom>
          <a:noFill/>
        </p:spPr>
        <p:txBody>
          <a:bodyPr wrap="none" lIns="89199" tIns="44600" rIns="89199" bIns="44600" rtlCol="0">
            <a:spAutoFit/>
          </a:bodyPr>
          <a:lstStyle/>
          <a:p>
            <a:r>
              <a:rPr lang="en-US" sz="5540" b="1" dirty="0">
                <a:solidFill>
                  <a:schemeClr val="bg1"/>
                </a:solidFill>
              </a:rPr>
              <a:t>Contact</a:t>
            </a:r>
          </a:p>
        </p:txBody>
      </p:sp>
      <p:sp>
        <p:nvSpPr>
          <p:cNvPr id="26" name="TextBox 25"/>
          <p:cNvSpPr txBox="1"/>
          <p:nvPr/>
        </p:nvSpPr>
        <p:spPr>
          <a:xfrm>
            <a:off x="16459200" y="40050720"/>
            <a:ext cx="15456535" cy="2926080"/>
          </a:xfrm>
          <a:prstGeom prst="rect">
            <a:avLst/>
          </a:prstGeom>
          <a:noFill/>
        </p:spPr>
        <p:txBody>
          <a:bodyPr wrap="square" lIns="89199" tIns="89199" rIns="89199" bIns="89199" numCol="1" spcCol="434850" rtlCol="0">
            <a:noAutofit/>
          </a:bodyPr>
          <a:lstStyle/>
          <a:p>
            <a:pPr marL="445770" indent="-445770">
              <a:buFont typeface="+mj-lt"/>
              <a:buAutoNum type="arabicPeriod"/>
            </a:pPr>
            <a:r>
              <a:rPr lang="en-US" sz="2200" dirty="0">
                <a:solidFill>
                  <a:schemeClr val="bg1"/>
                </a:solidFill>
              </a:rPr>
              <a:t> </a:t>
            </a:r>
          </a:p>
          <a:p>
            <a:pPr marL="445770" indent="-445770">
              <a:buFont typeface="+mj-lt"/>
              <a:buAutoNum type="arabicPeriod"/>
            </a:pPr>
            <a:r>
              <a:rPr lang="en-US" sz="2200" dirty="0">
                <a:solidFill>
                  <a:schemeClr val="bg1"/>
                </a:solidFill>
              </a:rPr>
              <a:t> </a:t>
            </a:r>
          </a:p>
          <a:p>
            <a:pPr marL="445770" indent="-445770">
              <a:buFont typeface="+mj-lt"/>
              <a:buAutoNum type="arabicPeriod"/>
            </a:pPr>
            <a:r>
              <a:rPr lang="en-US" sz="2200" dirty="0">
                <a:solidFill>
                  <a:schemeClr val="bg1"/>
                </a:solidFill>
              </a:rPr>
              <a:t> </a:t>
            </a:r>
          </a:p>
          <a:p>
            <a:pPr marL="445770" indent="-445770">
              <a:buFont typeface="+mj-lt"/>
              <a:buAutoNum type="arabicPeriod"/>
            </a:pPr>
            <a:r>
              <a:rPr lang="en-US" sz="2200" dirty="0">
                <a:solidFill>
                  <a:schemeClr val="bg1"/>
                </a:solidFill>
              </a:rPr>
              <a:t> </a:t>
            </a:r>
          </a:p>
          <a:p>
            <a:pPr marL="445770" indent="-445770">
              <a:buFont typeface="+mj-lt"/>
              <a:buAutoNum type="arabicPeriod"/>
            </a:pPr>
            <a:r>
              <a:rPr lang="en-US" sz="2200" dirty="0">
                <a:solidFill>
                  <a:schemeClr val="bg1"/>
                </a:solidFill>
              </a:rPr>
              <a:t> </a:t>
            </a:r>
          </a:p>
          <a:p>
            <a:pPr marL="445770" indent="-445770">
              <a:buFont typeface="+mj-lt"/>
              <a:buAutoNum type="arabicPeriod"/>
            </a:pPr>
            <a:r>
              <a:rPr lang="en-US" sz="2200" dirty="0">
                <a:solidFill>
                  <a:schemeClr val="bg1"/>
                </a:solidFill>
              </a:rPr>
              <a:t> </a:t>
            </a:r>
          </a:p>
          <a:p>
            <a:pPr marL="445770" indent="-445770">
              <a:buFont typeface="+mj-lt"/>
              <a:buAutoNum type="arabicPeriod"/>
            </a:pPr>
            <a:r>
              <a:rPr lang="en-US" sz="2200" dirty="0">
                <a:solidFill>
                  <a:schemeClr val="bg1"/>
                </a:solidFill>
              </a:rPr>
              <a:t> </a:t>
            </a:r>
          </a:p>
          <a:p>
            <a:pPr marL="445770" indent="-445770">
              <a:buFont typeface="+mj-lt"/>
              <a:buAutoNum type="arabicPeriod"/>
            </a:pPr>
            <a:r>
              <a:rPr lang="en-US" sz="2200" dirty="0">
                <a:solidFill>
                  <a:schemeClr val="bg1"/>
                </a:solidFill>
              </a:rPr>
              <a:t> </a:t>
            </a:r>
          </a:p>
          <a:p>
            <a:pPr marL="445770" indent="-445770">
              <a:buFont typeface="+mj-lt"/>
              <a:buAutoNum type="arabicPeriod"/>
            </a:pPr>
            <a:r>
              <a:rPr lang="en-US" sz="2200" dirty="0">
                <a:solidFill>
                  <a:schemeClr val="bg1"/>
                </a:solidFill>
              </a:rPr>
              <a:t> </a:t>
            </a:r>
          </a:p>
          <a:p>
            <a:pPr marL="445770" indent="-445770">
              <a:buFont typeface="+mj-lt"/>
              <a:buAutoNum type="arabicPeriod"/>
            </a:pPr>
            <a:r>
              <a:rPr lang="en-US" sz="2200" dirty="0">
                <a:solidFill>
                  <a:schemeClr val="bg1"/>
                </a:solidFill>
              </a:rPr>
              <a:t>  </a:t>
            </a:r>
          </a:p>
          <a:p>
            <a:pPr marL="445770" indent="-445770">
              <a:buFont typeface="+mj-lt"/>
              <a:buAutoNum type="arabicPeriod"/>
            </a:pPr>
            <a:endParaRPr lang="en-US" sz="2200" dirty="0">
              <a:solidFill>
                <a:schemeClr val="bg1"/>
              </a:solidFill>
            </a:endParaRPr>
          </a:p>
        </p:txBody>
      </p:sp>
      <p:sp>
        <p:nvSpPr>
          <p:cNvPr id="27" name="TextBox 26"/>
          <p:cNvSpPr txBox="1"/>
          <p:nvPr/>
        </p:nvSpPr>
        <p:spPr>
          <a:xfrm>
            <a:off x="16459201" y="38862002"/>
            <a:ext cx="3493844" cy="964136"/>
          </a:xfrm>
          <a:prstGeom prst="rect">
            <a:avLst/>
          </a:prstGeom>
          <a:noFill/>
        </p:spPr>
        <p:txBody>
          <a:bodyPr wrap="none" lIns="89199" tIns="44600" rIns="89199" bIns="44600" rtlCol="0">
            <a:spAutoFit/>
          </a:bodyPr>
          <a:lstStyle/>
          <a:p>
            <a:r>
              <a:rPr lang="en-US" sz="5540" b="1" dirty="0">
                <a:solidFill>
                  <a:schemeClr val="bg1"/>
                </a:solidFill>
              </a:rPr>
              <a:t>References</a:t>
            </a:r>
          </a:p>
        </p:txBody>
      </p:sp>
      <p:sp>
        <p:nvSpPr>
          <p:cNvPr id="10" name="Text Box 189"/>
          <p:cNvSpPr txBox="1">
            <a:spLocks noChangeArrowheads="1"/>
          </p:cNvSpPr>
          <p:nvPr/>
        </p:nvSpPr>
        <p:spPr bwMode="auto">
          <a:xfrm>
            <a:off x="2662254" y="8077200"/>
            <a:ext cx="8623091" cy="8410243"/>
          </a:xfrm>
          <a:prstGeom prst="rect">
            <a:avLst/>
          </a:prstGeom>
          <a:solidFill>
            <a:schemeClr val="bg1"/>
          </a:solidFill>
          <a:ln w="12700">
            <a:solidFill>
              <a:schemeClr val="accent1">
                <a:lumMod val="75000"/>
              </a:schemeClr>
            </a:solidFill>
          </a:ln>
          <a:effectLst/>
        </p:spPr>
        <p:txBody>
          <a:bodyPr wrap="square" lIns="178399" tIns="178399" rIns="178399" bIns="178399">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sz="3075" dirty="0">
                <a:latin typeface="Calibri" panose="020F0502020204030204" pitchFamily="34" charset="0"/>
              </a:rPr>
              <a:t>Click here to insert your Abstract text. Type it in or copy and paste from your Word document or other source.</a:t>
            </a:r>
          </a:p>
          <a:p>
            <a:pPr eaLnBrk="1" hangingPunct="1"/>
            <a:endParaRPr lang="en-US" sz="3075" dirty="0">
              <a:latin typeface="Calibri" panose="020F0502020204030204" pitchFamily="34" charset="0"/>
            </a:endParaRPr>
          </a:p>
          <a:p>
            <a:pPr eaLnBrk="1" hangingPunct="1"/>
            <a:r>
              <a:rPr lang="en-US" sz="3075" dirty="0">
                <a:latin typeface="Calibri" panose="020F0502020204030204" pitchFamily="34" charset="0"/>
              </a:rPr>
              <a:t>This text box will automatically re-size to your text. To turn off that feature, right click inside this box and go to </a:t>
            </a:r>
            <a:r>
              <a:rPr lang="en-US" sz="3075" b="1" dirty="0">
                <a:latin typeface="Calibri" panose="020F0502020204030204" pitchFamily="34" charset="0"/>
              </a:rPr>
              <a:t>Format Shape, Text Box, Autofit</a:t>
            </a:r>
            <a:r>
              <a:rPr lang="en-US" sz="3075" dirty="0">
                <a:latin typeface="Calibri" panose="020F0502020204030204" pitchFamily="34" charset="0"/>
              </a:rPr>
              <a:t>, and select the “Do Not Autofit” radio button.</a:t>
            </a:r>
          </a:p>
          <a:p>
            <a:pPr eaLnBrk="1" hangingPunct="1"/>
            <a:endParaRPr lang="en-US" sz="3075" dirty="0">
              <a:latin typeface="Calibri" panose="020F0502020204030204" pitchFamily="34" charset="0"/>
            </a:endParaRPr>
          </a:p>
          <a:p>
            <a:pPr eaLnBrk="1" hangingPunct="1"/>
            <a:r>
              <a:rPr lang="en-US" sz="3075" dirty="0">
                <a:latin typeface="Calibri" panose="020F0502020204030204" pitchFamily="34" charset="0"/>
              </a:rPr>
              <a:t>To change the font style of this text box: Click on the border once to highlight the entire text box, then select a different font or font size that suits you. This text is Calibri 30pt and is easily read up to 4 feet away on an A0 poster.</a:t>
            </a:r>
          </a:p>
          <a:p>
            <a:pPr eaLnBrk="1" hangingPunct="1"/>
            <a:endParaRPr lang="en-US" sz="3075" dirty="0">
              <a:latin typeface="Calibri" panose="020F0502020204030204" pitchFamily="34" charset="0"/>
            </a:endParaRPr>
          </a:p>
          <a:p>
            <a:pPr eaLnBrk="1" hangingPunct="1"/>
            <a:r>
              <a:rPr lang="en-US" sz="3075" dirty="0">
                <a:latin typeface="Calibri" panose="020F0502020204030204" pitchFamily="34" charset="0"/>
              </a:rPr>
              <a:t>Zoom out to 100% to preview what this will look like on your printed poster.</a:t>
            </a:r>
          </a:p>
        </p:txBody>
      </p:sp>
      <p:sp>
        <p:nvSpPr>
          <p:cNvPr id="32" name="Rectangle 31"/>
          <p:cNvSpPr/>
          <p:nvPr/>
        </p:nvSpPr>
        <p:spPr>
          <a:xfrm>
            <a:off x="2692099" y="7162800"/>
            <a:ext cx="8623091" cy="914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9199" tIns="44600" rIns="89199" bIns="44600" rtlCol="0" anchor="ctr"/>
          <a:lstStyle/>
          <a:p>
            <a:pPr algn="ctr"/>
            <a:r>
              <a:rPr lang="en-US" sz="5540" b="1" dirty="0">
                <a:solidFill>
                  <a:schemeClr val="accent3">
                    <a:lumMod val="20000"/>
                    <a:lumOff val="80000"/>
                  </a:schemeClr>
                </a:solidFill>
              </a:rPr>
              <a:t>Abstract</a:t>
            </a:r>
          </a:p>
        </p:txBody>
      </p:sp>
      <p:sp>
        <p:nvSpPr>
          <p:cNvPr id="15" name="Text Box 194"/>
          <p:cNvSpPr txBox="1">
            <a:spLocks noChangeArrowheads="1"/>
          </p:cNvSpPr>
          <p:nvPr/>
        </p:nvSpPr>
        <p:spPr bwMode="auto">
          <a:xfrm>
            <a:off x="12147656" y="18592801"/>
            <a:ext cx="8623091" cy="11044916"/>
          </a:xfrm>
          <a:prstGeom prst="rect">
            <a:avLst/>
          </a:prstGeom>
          <a:solidFill>
            <a:schemeClr val="bg1"/>
          </a:solidFill>
          <a:ln w="12700">
            <a:solidFill>
              <a:schemeClr val="accent1">
                <a:lumMod val="75000"/>
              </a:schemeClr>
            </a:solidFill>
          </a:ln>
          <a:effectLst/>
        </p:spPr>
        <p:txBody>
          <a:bodyPr lIns="178399" tIns="178399" rIns="178399" bIns="178399">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sz="3075" dirty="0">
                <a:latin typeface="Calibri" panose="020F0502020204030204" pitchFamily="34" charset="0"/>
              </a:rPr>
              <a:t>Click here to insert your Results text. Type it in or copy and paste from your Word document or other source.</a:t>
            </a:r>
          </a:p>
          <a:p>
            <a:pPr eaLnBrk="1" hangingPunct="1"/>
            <a:endParaRPr lang="en-US" sz="3075" dirty="0">
              <a:latin typeface="Calibri" panose="020F0502020204030204" pitchFamily="34" charset="0"/>
            </a:endParaRPr>
          </a:p>
          <a:p>
            <a:pPr eaLnBrk="1" hangingPunct="1"/>
            <a:r>
              <a:rPr lang="en-US" sz="3075" dirty="0">
                <a:latin typeface="Calibri" panose="020F0502020204030204" pitchFamily="34" charset="0"/>
              </a:rPr>
              <a:t>This text box will automatically re-size to your text. To turn off that feature, right click inside this box and go to </a:t>
            </a:r>
            <a:r>
              <a:rPr lang="en-US" sz="3075" b="1" dirty="0">
                <a:latin typeface="Calibri" panose="020F0502020204030204" pitchFamily="34" charset="0"/>
              </a:rPr>
              <a:t>Format Shape, Text Box, Autofit</a:t>
            </a:r>
            <a:r>
              <a:rPr lang="en-US" sz="3075" dirty="0">
                <a:latin typeface="Calibri" panose="020F0502020204030204" pitchFamily="34" charset="0"/>
              </a:rPr>
              <a:t>, and select the “Do Not Autofit” radio button.</a:t>
            </a:r>
          </a:p>
          <a:p>
            <a:pPr eaLnBrk="1" hangingPunct="1"/>
            <a:endParaRPr lang="en-US" sz="3075" dirty="0">
              <a:latin typeface="Calibri" panose="020F0502020204030204" pitchFamily="34" charset="0"/>
            </a:endParaRPr>
          </a:p>
          <a:p>
            <a:pPr eaLnBrk="1" hangingPunct="1"/>
            <a:r>
              <a:rPr lang="en-US" sz="3075" dirty="0">
                <a:latin typeface="Calibri" panose="020F0502020204030204" pitchFamily="34" charset="0"/>
              </a:rPr>
              <a:t>To change the font style of this text box: Click on the border once to highlight the entire text box, then select a different font or font size that suits you. This text is Calibri 30pt and is easily read up to 4 feet away on an A0 poster.</a:t>
            </a:r>
          </a:p>
          <a:p>
            <a:pPr eaLnBrk="1" hangingPunct="1"/>
            <a:endParaRPr lang="en-US" sz="3075" dirty="0">
              <a:latin typeface="Calibri" panose="020F0502020204030204" pitchFamily="34" charset="0"/>
            </a:endParaRPr>
          </a:p>
          <a:p>
            <a:pPr eaLnBrk="1" hangingPunct="1"/>
            <a:r>
              <a:rPr lang="en-US" sz="3075" dirty="0">
                <a:latin typeface="Calibri" panose="020F0502020204030204" pitchFamily="34" charset="0"/>
              </a:rPr>
              <a:t>Zoom out to 100% to preview what this will look like on your printed poster.</a:t>
            </a:r>
          </a:p>
          <a:p>
            <a:pPr eaLnBrk="1" hangingPunct="1"/>
            <a:endParaRPr lang="en-US" sz="3075" dirty="0">
              <a:latin typeface="Calibri" panose="020F0502020204030204" pitchFamily="34" charset="0"/>
            </a:endParaRPr>
          </a:p>
          <a:p>
            <a:pPr eaLnBrk="1" hangingPunct="1"/>
            <a:r>
              <a:rPr lang="en-US" sz="3075" dirty="0">
                <a:latin typeface="Calibri" panose="020F0502020204030204" pitchFamily="34" charset="0"/>
              </a:rPr>
              <a:t>Speaking of Results, yours will look better if you remember to run a spell-check on your poster! After you’ve added your content click on </a:t>
            </a:r>
            <a:r>
              <a:rPr lang="en-US" sz="3075" b="1" dirty="0">
                <a:latin typeface="Calibri" panose="020F0502020204030204" pitchFamily="34" charset="0"/>
              </a:rPr>
              <a:t>Review</a:t>
            </a:r>
            <a:r>
              <a:rPr lang="en-US" sz="3075" dirty="0">
                <a:latin typeface="Calibri" panose="020F0502020204030204" pitchFamily="34" charset="0"/>
              </a:rPr>
              <a:t>, </a:t>
            </a:r>
            <a:r>
              <a:rPr lang="en-US" sz="3075" b="1" dirty="0">
                <a:latin typeface="Calibri" panose="020F0502020204030204" pitchFamily="34" charset="0"/>
              </a:rPr>
              <a:t>Spelling</a:t>
            </a:r>
            <a:r>
              <a:rPr lang="en-US" sz="3075" dirty="0">
                <a:latin typeface="Calibri" panose="020F0502020204030204" pitchFamily="34" charset="0"/>
              </a:rPr>
              <a:t>, or press F7.</a:t>
            </a:r>
          </a:p>
        </p:txBody>
      </p:sp>
      <p:sp>
        <p:nvSpPr>
          <p:cNvPr id="33" name="Rectangle 32"/>
          <p:cNvSpPr/>
          <p:nvPr/>
        </p:nvSpPr>
        <p:spPr>
          <a:xfrm>
            <a:off x="2662254" y="17678401"/>
            <a:ext cx="8623091" cy="914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9199" tIns="44600" rIns="89199" bIns="44600" rtlCol="0" anchor="ctr"/>
          <a:lstStyle/>
          <a:p>
            <a:pPr algn="ctr"/>
            <a:r>
              <a:rPr lang="en-US" sz="5540" b="1" dirty="0">
                <a:solidFill>
                  <a:schemeClr val="accent3">
                    <a:lumMod val="20000"/>
                    <a:lumOff val="80000"/>
                  </a:schemeClr>
                </a:solidFill>
              </a:rPr>
              <a:t>Introduction</a:t>
            </a:r>
          </a:p>
        </p:txBody>
      </p:sp>
      <p:sp>
        <p:nvSpPr>
          <p:cNvPr id="13" name="Text Box 192"/>
          <p:cNvSpPr txBox="1">
            <a:spLocks noChangeArrowheads="1"/>
          </p:cNvSpPr>
          <p:nvPr/>
        </p:nvSpPr>
        <p:spPr bwMode="auto">
          <a:xfrm>
            <a:off x="12147656" y="8077200"/>
            <a:ext cx="8623091" cy="8740854"/>
          </a:xfrm>
          <a:prstGeom prst="rect">
            <a:avLst/>
          </a:prstGeom>
          <a:solidFill>
            <a:schemeClr val="bg1"/>
          </a:solidFill>
          <a:ln w="12700">
            <a:solidFill>
              <a:schemeClr val="accent1">
                <a:lumMod val="75000"/>
              </a:schemeClr>
            </a:solidFill>
          </a:ln>
          <a:effectLst/>
        </p:spPr>
        <p:txBody>
          <a:bodyPr lIns="178399" tIns="178399" rIns="178399" bIns="178399">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sz="3075" dirty="0">
                <a:latin typeface="Calibri" panose="020F0502020204030204" pitchFamily="34" charset="0"/>
              </a:rPr>
              <a:t>Click here to insert your Methods and Materials text. Type it in or copy and paste from your Word document or other source.</a:t>
            </a:r>
          </a:p>
          <a:p>
            <a:pPr eaLnBrk="1" hangingPunct="1"/>
            <a:endParaRPr lang="en-US" sz="3075" dirty="0">
              <a:latin typeface="Calibri" panose="020F0502020204030204" pitchFamily="34" charset="0"/>
            </a:endParaRPr>
          </a:p>
          <a:p>
            <a:pPr eaLnBrk="1" hangingPunct="1"/>
            <a:r>
              <a:rPr lang="en-US" sz="3075" dirty="0">
                <a:latin typeface="Calibri" panose="020F0502020204030204" pitchFamily="34" charset="0"/>
              </a:rPr>
              <a:t>This text box will automatically re-size to your text. To turn off that feature, right click inside this box and go to </a:t>
            </a:r>
            <a:r>
              <a:rPr lang="en-US" sz="3075" b="1" dirty="0">
                <a:latin typeface="Calibri" panose="020F0502020204030204" pitchFamily="34" charset="0"/>
              </a:rPr>
              <a:t>Format Shape, Text Box, Autofit</a:t>
            </a:r>
            <a:r>
              <a:rPr lang="en-US" sz="3075" dirty="0">
                <a:latin typeface="Calibri" panose="020F0502020204030204" pitchFamily="34" charset="0"/>
              </a:rPr>
              <a:t>, and select the “Do Not Autofit” radio button.</a:t>
            </a:r>
          </a:p>
          <a:p>
            <a:pPr eaLnBrk="1" hangingPunct="1"/>
            <a:endParaRPr lang="en-US" sz="3075" dirty="0">
              <a:latin typeface="Calibri" panose="020F0502020204030204" pitchFamily="34" charset="0"/>
            </a:endParaRPr>
          </a:p>
          <a:p>
            <a:pPr eaLnBrk="1" hangingPunct="1"/>
            <a:r>
              <a:rPr lang="en-US" sz="3075" dirty="0">
                <a:latin typeface="Calibri" panose="020F0502020204030204" pitchFamily="34" charset="0"/>
              </a:rPr>
              <a:t>To change the font style of this text box: Click on the border once to highlight the entire text box, then select a different font or font size that suits you. This text is Calibri 30pt and is easily read up to 4 feet away on an A0 poster.</a:t>
            </a:r>
          </a:p>
          <a:p>
            <a:pPr eaLnBrk="1" hangingPunct="1"/>
            <a:endParaRPr lang="en-US" sz="3075" dirty="0">
              <a:latin typeface="Calibri" panose="020F0502020204030204" pitchFamily="34" charset="0"/>
            </a:endParaRPr>
          </a:p>
          <a:p>
            <a:pPr eaLnBrk="1" hangingPunct="1"/>
            <a:r>
              <a:rPr lang="en-US" sz="3075" dirty="0">
                <a:latin typeface="Calibri" panose="020F0502020204030204" pitchFamily="34" charset="0"/>
              </a:rPr>
              <a:t>Zoom out to 100% to preview what this will look like on your printed poster.</a:t>
            </a:r>
          </a:p>
        </p:txBody>
      </p:sp>
      <p:sp>
        <p:nvSpPr>
          <p:cNvPr id="34" name="Rectangle 33"/>
          <p:cNvSpPr/>
          <p:nvPr/>
        </p:nvSpPr>
        <p:spPr>
          <a:xfrm>
            <a:off x="12147656" y="7162800"/>
            <a:ext cx="8623091" cy="914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9199" tIns="44600" rIns="89199" bIns="44600" rtlCol="0" anchor="ctr"/>
          <a:lstStyle/>
          <a:p>
            <a:pPr algn="ctr"/>
            <a:r>
              <a:rPr lang="en-US" sz="5540" b="1" dirty="0">
                <a:solidFill>
                  <a:schemeClr val="accent3">
                    <a:lumMod val="20000"/>
                    <a:lumOff val="80000"/>
                  </a:schemeClr>
                </a:solidFill>
              </a:rPr>
              <a:t>Methods and Materials</a:t>
            </a:r>
          </a:p>
        </p:txBody>
      </p:sp>
      <p:sp>
        <p:nvSpPr>
          <p:cNvPr id="12" name="Text Box 191"/>
          <p:cNvSpPr txBox="1">
            <a:spLocks noChangeArrowheads="1"/>
          </p:cNvSpPr>
          <p:nvPr/>
        </p:nvSpPr>
        <p:spPr bwMode="auto">
          <a:xfrm>
            <a:off x="21633056" y="18592801"/>
            <a:ext cx="8623091" cy="8740854"/>
          </a:xfrm>
          <a:prstGeom prst="rect">
            <a:avLst/>
          </a:prstGeom>
          <a:solidFill>
            <a:schemeClr val="bg1"/>
          </a:solidFill>
          <a:ln w="12700">
            <a:solidFill>
              <a:schemeClr val="accent1">
                <a:lumMod val="75000"/>
              </a:schemeClr>
            </a:solidFill>
          </a:ln>
          <a:effectLst/>
        </p:spPr>
        <p:txBody>
          <a:bodyPr lIns="178399" tIns="178399" rIns="178399" bIns="178399">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sz="3075" dirty="0">
                <a:latin typeface="Calibri" panose="020F0502020204030204" pitchFamily="34" charset="0"/>
              </a:rPr>
              <a:t>Click here to insert your Discussion text. Type it in or copy and paste from your Word document or other source.</a:t>
            </a:r>
          </a:p>
          <a:p>
            <a:pPr eaLnBrk="1" hangingPunct="1"/>
            <a:endParaRPr lang="en-US" sz="3075" dirty="0">
              <a:latin typeface="Calibri" panose="020F0502020204030204" pitchFamily="34" charset="0"/>
            </a:endParaRPr>
          </a:p>
          <a:p>
            <a:pPr eaLnBrk="1" hangingPunct="1"/>
            <a:r>
              <a:rPr lang="en-US" sz="3075" dirty="0">
                <a:latin typeface="Calibri" panose="020F0502020204030204" pitchFamily="34" charset="0"/>
              </a:rPr>
              <a:t>This text box will automatically re-size to your text. To turn off that feature, right click inside this box and go to </a:t>
            </a:r>
            <a:r>
              <a:rPr lang="en-US" sz="3075" b="1" dirty="0">
                <a:latin typeface="Calibri" panose="020F0502020204030204" pitchFamily="34" charset="0"/>
              </a:rPr>
              <a:t>Format Shape, Text Box, Autofit</a:t>
            </a:r>
            <a:r>
              <a:rPr lang="en-US" sz="3075" dirty="0">
                <a:latin typeface="Calibri" panose="020F0502020204030204" pitchFamily="34" charset="0"/>
              </a:rPr>
              <a:t>, and select the “Do Not Autofit” radio button.</a:t>
            </a:r>
          </a:p>
          <a:p>
            <a:pPr eaLnBrk="1" hangingPunct="1"/>
            <a:endParaRPr lang="en-US" sz="3075" dirty="0">
              <a:latin typeface="Calibri" panose="020F0502020204030204" pitchFamily="34" charset="0"/>
            </a:endParaRPr>
          </a:p>
          <a:p>
            <a:pPr eaLnBrk="1" hangingPunct="1"/>
            <a:r>
              <a:rPr lang="en-US" sz="3075" dirty="0">
                <a:latin typeface="Calibri" panose="020F0502020204030204" pitchFamily="34" charset="0"/>
              </a:rPr>
              <a:t>To change the font style of this text box: Click on the border once to highlight the entire text box, then select a different font or font size that suits you. This text is Calibri 30pt and is easily read up to 4 feet away on an A0 poster.</a:t>
            </a:r>
          </a:p>
          <a:p>
            <a:pPr eaLnBrk="1" hangingPunct="1"/>
            <a:endParaRPr lang="en-US" sz="3075" dirty="0">
              <a:latin typeface="Calibri" panose="020F0502020204030204" pitchFamily="34" charset="0"/>
            </a:endParaRPr>
          </a:p>
          <a:p>
            <a:pPr eaLnBrk="1" hangingPunct="1"/>
            <a:r>
              <a:rPr lang="en-US" sz="3075" dirty="0">
                <a:latin typeface="Calibri" panose="020F0502020204030204" pitchFamily="34" charset="0"/>
              </a:rPr>
              <a:t>Zoom out to 100% to preview what this will look like on your printed poster.</a:t>
            </a:r>
          </a:p>
        </p:txBody>
      </p:sp>
      <p:sp>
        <p:nvSpPr>
          <p:cNvPr id="35" name="Rectangle 34"/>
          <p:cNvSpPr/>
          <p:nvPr/>
        </p:nvSpPr>
        <p:spPr>
          <a:xfrm>
            <a:off x="21633056" y="17678401"/>
            <a:ext cx="8623091" cy="914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9199" tIns="44600" rIns="89199" bIns="44600" rtlCol="0" anchor="ctr"/>
          <a:lstStyle/>
          <a:p>
            <a:pPr algn="ctr"/>
            <a:r>
              <a:rPr lang="en-US" sz="5540" b="1" dirty="0">
                <a:solidFill>
                  <a:schemeClr val="accent3">
                    <a:lumMod val="20000"/>
                    <a:lumOff val="80000"/>
                  </a:schemeClr>
                </a:solidFill>
              </a:rPr>
              <a:t>Discussion</a:t>
            </a:r>
          </a:p>
        </p:txBody>
      </p:sp>
      <p:sp>
        <p:nvSpPr>
          <p:cNvPr id="14" name="Text Box 193"/>
          <p:cNvSpPr txBox="1">
            <a:spLocks noChangeArrowheads="1"/>
          </p:cNvSpPr>
          <p:nvPr/>
        </p:nvSpPr>
        <p:spPr bwMode="auto">
          <a:xfrm>
            <a:off x="21633056" y="29108401"/>
            <a:ext cx="8623091" cy="8740854"/>
          </a:xfrm>
          <a:prstGeom prst="rect">
            <a:avLst/>
          </a:prstGeom>
          <a:solidFill>
            <a:schemeClr val="bg1"/>
          </a:solidFill>
          <a:ln w="12700">
            <a:solidFill>
              <a:schemeClr val="accent1">
                <a:lumMod val="75000"/>
              </a:schemeClr>
            </a:solidFill>
          </a:ln>
          <a:effectLst/>
        </p:spPr>
        <p:txBody>
          <a:bodyPr lIns="178399" tIns="178399" rIns="178399" bIns="178399">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sz="3075" dirty="0">
                <a:latin typeface="Calibri" panose="020F0502020204030204" pitchFamily="34" charset="0"/>
              </a:rPr>
              <a:t>Click here to insert your Conclusions text. Type it in or copy and paste from your Word document or other source.</a:t>
            </a:r>
          </a:p>
          <a:p>
            <a:pPr eaLnBrk="1" hangingPunct="1"/>
            <a:endParaRPr lang="en-US" sz="3075" dirty="0">
              <a:latin typeface="Calibri" panose="020F0502020204030204" pitchFamily="34" charset="0"/>
            </a:endParaRPr>
          </a:p>
          <a:p>
            <a:pPr eaLnBrk="1" hangingPunct="1"/>
            <a:r>
              <a:rPr lang="en-US" sz="3075" dirty="0">
                <a:latin typeface="Calibri" panose="020F0502020204030204" pitchFamily="34" charset="0"/>
              </a:rPr>
              <a:t>This text box will automatically re-size to your text. To turn off that feature, right click inside this box and go to </a:t>
            </a:r>
            <a:r>
              <a:rPr lang="en-US" sz="3075" b="1" dirty="0">
                <a:latin typeface="Calibri" panose="020F0502020204030204" pitchFamily="34" charset="0"/>
              </a:rPr>
              <a:t>Format Shape, Text Box, Autofit</a:t>
            </a:r>
            <a:r>
              <a:rPr lang="en-US" sz="3075" dirty="0">
                <a:latin typeface="Calibri" panose="020F0502020204030204" pitchFamily="34" charset="0"/>
              </a:rPr>
              <a:t>, and select the “Do Not Autofit” radio button.</a:t>
            </a:r>
          </a:p>
          <a:p>
            <a:pPr eaLnBrk="1" hangingPunct="1"/>
            <a:endParaRPr lang="en-US" sz="3075" dirty="0">
              <a:latin typeface="Calibri" panose="020F0502020204030204" pitchFamily="34" charset="0"/>
            </a:endParaRPr>
          </a:p>
          <a:p>
            <a:pPr eaLnBrk="1" hangingPunct="1"/>
            <a:r>
              <a:rPr lang="en-US" sz="3075" dirty="0">
                <a:latin typeface="Calibri" panose="020F0502020204030204" pitchFamily="34" charset="0"/>
              </a:rPr>
              <a:t>To change the font style of this text box: Click on the border once to highlight the entire text box, then select a different font or font size that suits you. This text is Calibri 30pt and is easily read up to 4 feet away on an A0 poster.</a:t>
            </a:r>
          </a:p>
          <a:p>
            <a:pPr eaLnBrk="1" hangingPunct="1"/>
            <a:endParaRPr lang="en-US" sz="3075" dirty="0">
              <a:latin typeface="Calibri" panose="020F0502020204030204" pitchFamily="34" charset="0"/>
            </a:endParaRPr>
          </a:p>
          <a:p>
            <a:pPr eaLnBrk="1" hangingPunct="1"/>
            <a:r>
              <a:rPr lang="en-US" sz="3075" dirty="0">
                <a:latin typeface="Calibri" panose="020F0502020204030204" pitchFamily="34" charset="0"/>
              </a:rPr>
              <a:t>Zoom out to 100% to preview what this will look like on your printed poster.</a:t>
            </a:r>
          </a:p>
        </p:txBody>
      </p:sp>
      <p:sp>
        <p:nvSpPr>
          <p:cNvPr id="36" name="Rectangle 35"/>
          <p:cNvSpPr/>
          <p:nvPr/>
        </p:nvSpPr>
        <p:spPr>
          <a:xfrm>
            <a:off x="21633056" y="28194001"/>
            <a:ext cx="8623091" cy="914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9199" tIns="44600" rIns="89199" bIns="44600" rtlCol="0" anchor="ctr"/>
          <a:lstStyle/>
          <a:p>
            <a:pPr algn="ctr"/>
            <a:r>
              <a:rPr lang="en-US" sz="5540" b="1" dirty="0">
                <a:solidFill>
                  <a:schemeClr val="accent3">
                    <a:lumMod val="20000"/>
                    <a:lumOff val="80000"/>
                  </a:schemeClr>
                </a:solidFill>
              </a:rPr>
              <a:t>Conclusions</a:t>
            </a:r>
          </a:p>
        </p:txBody>
      </p:sp>
      <p:graphicFrame>
        <p:nvGraphicFramePr>
          <p:cNvPr id="44" name="Content Placeholder 114" descr="Sample table with 4 columns, 7 rows." title="Sample Table"/>
          <p:cNvGraphicFramePr/>
          <p:nvPr/>
        </p:nvGraphicFramePr>
        <p:xfrm>
          <a:off x="12177912" y="31219856"/>
          <a:ext cx="8623092" cy="6629399"/>
        </p:xfrm>
        <a:graphic>
          <a:graphicData uri="http://schemas.openxmlformats.org/drawingml/2006/table">
            <a:tbl>
              <a:tblPr firstRow="1" bandRow="1">
                <a:tableStyleId>{F5AB1C69-6EDB-4FF4-983F-18BD219EF322}</a:tableStyleId>
              </a:tblPr>
              <a:tblGrid>
                <a:gridCol w="2155773">
                  <a:extLst>
                    <a:ext uri="{9D8B030D-6E8A-4147-A177-3AD203B41FA5}">
                      <a16:colId xmlns:a16="http://schemas.microsoft.com/office/drawing/2014/main" val="20000"/>
                    </a:ext>
                  </a:extLst>
                </a:gridCol>
                <a:gridCol w="2155773">
                  <a:extLst>
                    <a:ext uri="{9D8B030D-6E8A-4147-A177-3AD203B41FA5}">
                      <a16:colId xmlns:a16="http://schemas.microsoft.com/office/drawing/2014/main" val="20001"/>
                    </a:ext>
                  </a:extLst>
                </a:gridCol>
                <a:gridCol w="2155773">
                  <a:extLst>
                    <a:ext uri="{9D8B030D-6E8A-4147-A177-3AD203B41FA5}">
                      <a16:colId xmlns:a16="http://schemas.microsoft.com/office/drawing/2014/main" val="20002"/>
                    </a:ext>
                  </a:extLst>
                </a:gridCol>
                <a:gridCol w="2155773">
                  <a:extLst>
                    <a:ext uri="{9D8B030D-6E8A-4147-A177-3AD203B41FA5}">
                      <a16:colId xmlns:a16="http://schemas.microsoft.com/office/drawing/2014/main" val="20003"/>
                    </a:ext>
                  </a:extLst>
                </a:gridCol>
              </a:tblGrid>
              <a:tr h="947057">
                <a:tc>
                  <a:txBody>
                    <a:bodyPr/>
                    <a:lstStyle/>
                    <a:p>
                      <a:endParaRPr lang="en-US" sz="3200" dirty="0"/>
                    </a:p>
                  </a:txBody>
                  <a:tcPr marL="86231" marR="86231" anchor="ctr">
                    <a:solidFill>
                      <a:schemeClr val="accent1">
                        <a:lumMod val="75000"/>
                      </a:schemeClr>
                    </a:solidFill>
                  </a:tcPr>
                </a:tc>
                <a:tc>
                  <a:txBody>
                    <a:bodyPr/>
                    <a:lstStyle/>
                    <a:p>
                      <a:pPr algn="ctr"/>
                      <a:r>
                        <a:rPr lang="en-US" sz="3200" dirty="0"/>
                        <a:t>Heading</a:t>
                      </a:r>
                    </a:p>
                  </a:txBody>
                  <a:tcPr marL="86231" marR="86231" anchor="ctr">
                    <a:solidFill>
                      <a:schemeClr val="accent1">
                        <a:lumMod val="75000"/>
                      </a:schemeClr>
                    </a:solidFill>
                  </a:tcPr>
                </a:tc>
                <a:tc>
                  <a:txBody>
                    <a:bodyPr/>
                    <a:lstStyle/>
                    <a:p>
                      <a:pPr algn="ctr"/>
                      <a:r>
                        <a:rPr lang="en-US" sz="3200" dirty="0"/>
                        <a:t>Heading</a:t>
                      </a:r>
                    </a:p>
                  </a:txBody>
                  <a:tcPr marL="86231" marR="86231" anchor="ctr">
                    <a:solidFill>
                      <a:schemeClr val="accent1">
                        <a:lumMod val="75000"/>
                      </a:schemeClr>
                    </a:solidFill>
                  </a:tcPr>
                </a:tc>
                <a:tc>
                  <a:txBody>
                    <a:bodyPr/>
                    <a:lstStyle/>
                    <a:p>
                      <a:pPr algn="ctr"/>
                      <a:r>
                        <a:rPr lang="en-US" sz="3200" dirty="0"/>
                        <a:t>Heading</a:t>
                      </a:r>
                    </a:p>
                  </a:txBody>
                  <a:tcPr marL="86231" marR="86231" anchor="ctr">
                    <a:solidFill>
                      <a:schemeClr val="accent1">
                        <a:lumMod val="75000"/>
                      </a:schemeClr>
                    </a:solidFill>
                  </a:tcPr>
                </a:tc>
                <a:extLst>
                  <a:ext uri="{0D108BD9-81ED-4DB2-BD59-A6C34878D82A}">
                    <a16:rowId xmlns:a16="http://schemas.microsoft.com/office/drawing/2014/main" val="10000"/>
                  </a:ext>
                </a:extLst>
              </a:tr>
              <a:tr h="947057">
                <a:tc>
                  <a:txBody>
                    <a:bodyPr/>
                    <a:lstStyle/>
                    <a:p>
                      <a:r>
                        <a:rPr lang="en-US" sz="3200" dirty="0"/>
                        <a:t>Item</a:t>
                      </a:r>
                    </a:p>
                  </a:txBody>
                  <a:tcPr marL="86231" marR="86231" anchor="ctr"/>
                </a:tc>
                <a:tc>
                  <a:txBody>
                    <a:bodyPr/>
                    <a:lstStyle/>
                    <a:p>
                      <a:pPr algn="ctr"/>
                      <a:r>
                        <a:rPr lang="en-US" sz="3200" dirty="0"/>
                        <a:t>800</a:t>
                      </a:r>
                    </a:p>
                  </a:txBody>
                  <a:tcPr marL="86231" marR="86231" anchor="ctr"/>
                </a:tc>
                <a:tc>
                  <a:txBody>
                    <a:bodyPr/>
                    <a:lstStyle/>
                    <a:p>
                      <a:pPr algn="ctr"/>
                      <a:r>
                        <a:rPr lang="en-US" sz="3200" dirty="0"/>
                        <a:t>790</a:t>
                      </a:r>
                    </a:p>
                  </a:txBody>
                  <a:tcPr marL="86231" marR="86231" anchor="ctr"/>
                </a:tc>
                <a:tc>
                  <a:txBody>
                    <a:bodyPr/>
                    <a:lstStyle/>
                    <a:p>
                      <a:pPr algn="ctr"/>
                      <a:r>
                        <a:rPr lang="en-US" sz="3200" dirty="0"/>
                        <a:t>4001</a:t>
                      </a:r>
                    </a:p>
                  </a:txBody>
                  <a:tcPr marL="86231" marR="86231" anchor="ctr"/>
                </a:tc>
                <a:extLst>
                  <a:ext uri="{0D108BD9-81ED-4DB2-BD59-A6C34878D82A}">
                    <a16:rowId xmlns:a16="http://schemas.microsoft.com/office/drawing/2014/main" val="10001"/>
                  </a:ext>
                </a:extLst>
              </a:tr>
              <a:tr h="947057">
                <a:tc>
                  <a:txBody>
                    <a:bodyPr/>
                    <a:lstStyle/>
                    <a:p>
                      <a:r>
                        <a:rPr lang="en-US" sz="3200" dirty="0"/>
                        <a:t>Item</a:t>
                      </a:r>
                    </a:p>
                  </a:txBody>
                  <a:tcPr marL="86231" marR="86231" anchor="ctr"/>
                </a:tc>
                <a:tc>
                  <a:txBody>
                    <a:bodyPr/>
                    <a:lstStyle/>
                    <a:p>
                      <a:pPr algn="ctr"/>
                      <a:r>
                        <a:rPr lang="en-US" sz="3200" dirty="0"/>
                        <a:t>356</a:t>
                      </a:r>
                    </a:p>
                  </a:txBody>
                  <a:tcPr marL="86231" marR="86231" anchor="ctr"/>
                </a:tc>
                <a:tc>
                  <a:txBody>
                    <a:bodyPr/>
                    <a:lstStyle/>
                    <a:p>
                      <a:pPr algn="ctr"/>
                      <a:r>
                        <a:rPr lang="en-US" sz="3200" dirty="0"/>
                        <a:t>856</a:t>
                      </a:r>
                    </a:p>
                  </a:txBody>
                  <a:tcPr marL="86231" marR="86231" anchor="ctr"/>
                </a:tc>
                <a:tc>
                  <a:txBody>
                    <a:bodyPr/>
                    <a:lstStyle/>
                    <a:p>
                      <a:pPr algn="ctr"/>
                      <a:r>
                        <a:rPr lang="en-US" sz="3200" dirty="0"/>
                        <a:t>290</a:t>
                      </a:r>
                    </a:p>
                  </a:txBody>
                  <a:tcPr marL="86231" marR="86231" anchor="ctr"/>
                </a:tc>
                <a:extLst>
                  <a:ext uri="{0D108BD9-81ED-4DB2-BD59-A6C34878D82A}">
                    <a16:rowId xmlns:a16="http://schemas.microsoft.com/office/drawing/2014/main" val="10002"/>
                  </a:ext>
                </a:extLst>
              </a:tr>
              <a:tr h="947057">
                <a:tc>
                  <a:txBody>
                    <a:bodyPr/>
                    <a:lstStyle/>
                    <a:p>
                      <a:r>
                        <a:rPr lang="en-US" sz="3200" dirty="0"/>
                        <a:t>Item</a:t>
                      </a:r>
                    </a:p>
                  </a:txBody>
                  <a:tcPr marL="86231" marR="86231" anchor="ctr"/>
                </a:tc>
                <a:tc>
                  <a:txBody>
                    <a:bodyPr/>
                    <a:lstStyle/>
                    <a:p>
                      <a:pPr algn="ctr"/>
                      <a:r>
                        <a:rPr lang="en-US" sz="3200" dirty="0"/>
                        <a:t>228</a:t>
                      </a:r>
                    </a:p>
                  </a:txBody>
                  <a:tcPr marL="86231" marR="86231" anchor="ctr"/>
                </a:tc>
                <a:tc>
                  <a:txBody>
                    <a:bodyPr/>
                    <a:lstStyle/>
                    <a:p>
                      <a:pPr algn="ctr"/>
                      <a:r>
                        <a:rPr lang="en-US" sz="3200" dirty="0"/>
                        <a:t>134</a:t>
                      </a:r>
                    </a:p>
                  </a:txBody>
                  <a:tcPr marL="86231" marR="86231" anchor="ctr"/>
                </a:tc>
                <a:tc>
                  <a:txBody>
                    <a:bodyPr/>
                    <a:lstStyle/>
                    <a:p>
                      <a:pPr algn="ctr"/>
                      <a:r>
                        <a:rPr lang="en-US" sz="3200" dirty="0"/>
                        <a:t>238</a:t>
                      </a:r>
                    </a:p>
                  </a:txBody>
                  <a:tcPr marL="86231" marR="86231" anchor="ctr"/>
                </a:tc>
                <a:extLst>
                  <a:ext uri="{0D108BD9-81ED-4DB2-BD59-A6C34878D82A}">
                    <a16:rowId xmlns:a16="http://schemas.microsoft.com/office/drawing/2014/main" val="10003"/>
                  </a:ext>
                </a:extLst>
              </a:tr>
              <a:tr h="947057">
                <a:tc>
                  <a:txBody>
                    <a:bodyPr/>
                    <a:lstStyle/>
                    <a:p>
                      <a:r>
                        <a:rPr lang="en-US" sz="3200" dirty="0"/>
                        <a:t>Item</a:t>
                      </a:r>
                    </a:p>
                  </a:txBody>
                  <a:tcPr marL="86231" marR="86231" anchor="ctr"/>
                </a:tc>
                <a:tc>
                  <a:txBody>
                    <a:bodyPr/>
                    <a:lstStyle/>
                    <a:p>
                      <a:pPr algn="ctr"/>
                      <a:r>
                        <a:rPr lang="en-US" sz="3200" dirty="0"/>
                        <a:t>954</a:t>
                      </a:r>
                    </a:p>
                  </a:txBody>
                  <a:tcPr marL="86231" marR="86231" anchor="ctr"/>
                </a:tc>
                <a:tc>
                  <a:txBody>
                    <a:bodyPr/>
                    <a:lstStyle/>
                    <a:p>
                      <a:pPr algn="ctr"/>
                      <a:r>
                        <a:rPr lang="en-US" sz="3200" dirty="0"/>
                        <a:t>875</a:t>
                      </a:r>
                    </a:p>
                  </a:txBody>
                  <a:tcPr marL="86231" marR="86231" anchor="ctr"/>
                </a:tc>
                <a:tc>
                  <a:txBody>
                    <a:bodyPr/>
                    <a:lstStyle/>
                    <a:p>
                      <a:pPr algn="ctr"/>
                      <a:r>
                        <a:rPr lang="en-US" sz="3200" dirty="0"/>
                        <a:t>976</a:t>
                      </a:r>
                    </a:p>
                  </a:txBody>
                  <a:tcPr marL="86231" marR="86231" anchor="ctr"/>
                </a:tc>
                <a:extLst>
                  <a:ext uri="{0D108BD9-81ED-4DB2-BD59-A6C34878D82A}">
                    <a16:rowId xmlns:a16="http://schemas.microsoft.com/office/drawing/2014/main" val="10004"/>
                  </a:ext>
                </a:extLst>
              </a:tr>
              <a:tr h="947057">
                <a:tc>
                  <a:txBody>
                    <a:bodyPr/>
                    <a:lstStyle/>
                    <a:p>
                      <a:r>
                        <a:rPr lang="en-US" sz="3200" dirty="0"/>
                        <a:t>Item</a:t>
                      </a:r>
                    </a:p>
                  </a:txBody>
                  <a:tcPr marL="86231" marR="86231" anchor="ctr"/>
                </a:tc>
                <a:tc>
                  <a:txBody>
                    <a:bodyPr/>
                    <a:lstStyle/>
                    <a:p>
                      <a:pPr algn="ctr"/>
                      <a:r>
                        <a:rPr lang="en-US" sz="3200" dirty="0"/>
                        <a:t>324</a:t>
                      </a:r>
                    </a:p>
                  </a:txBody>
                  <a:tcPr marL="86231" marR="86231" anchor="ctr"/>
                </a:tc>
                <a:tc>
                  <a:txBody>
                    <a:bodyPr/>
                    <a:lstStyle/>
                    <a:p>
                      <a:pPr algn="ctr"/>
                      <a:r>
                        <a:rPr lang="en-US" sz="3200" dirty="0"/>
                        <a:t>325</a:t>
                      </a:r>
                    </a:p>
                  </a:txBody>
                  <a:tcPr marL="86231" marR="86231" anchor="ctr"/>
                </a:tc>
                <a:tc>
                  <a:txBody>
                    <a:bodyPr/>
                    <a:lstStyle/>
                    <a:p>
                      <a:pPr algn="ctr"/>
                      <a:r>
                        <a:rPr lang="en-US" sz="3200" dirty="0"/>
                        <a:t>301</a:t>
                      </a:r>
                    </a:p>
                  </a:txBody>
                  <a:tcPr marL="86231" marR="86231" anchor="ctr"/>
                </a:tc>
                <a:extLst>
                  <a:ext uri="{0D108BD9-81ED-4DB2-BD59-A6C34878D82A}">
                    <a16:rowId xmlns:a16="http://schemas.microsoft.com/office/drawing/2014/main" val="10005"/>
                  </a:ext>
                </a:extLst>
              </a:tr>
              <a:tr h="947057">
                <a:tc>
                  <a:txBody>
                    <a:bodyPr/>
                    <a:lstStyle/>
                    <a:p>
                      <a:r>
                        <a:rPr lang="en-US" sz="3200" dirty="0"/>
                        <a:t>Item</a:t>
                      </a:r>
                    </a:p>
                  </a:txBody>
                  <a:tcPr marL="86231" marR="86231" anchor="ctr"/>
                </a:tc>
                <a:tc>
                  <a:txBody>
                    <a:bodyPr/>
                    <a:lstStyle/>
                    <a:p>
                      <a:pPr algn="ctr"/>
                      <a:r>
                        <a:rPr lang="en-US" sz="3200" dirty="0"/>
                        <a:t>199</a:t>
                      </a:r>
                    </a:p>
                  </a:txBody>
                  <a:tcPr marL="86231" marR="86231" anchor="ctr"/>
                </a:tc>
                <a:tc>
                  <a:txBody>
                    <a:bodyPr/>
                    <a:lstStyle/>
                    <a:p>
                      <a:pPr algn="ctr"/>
                      <a:r>
                        <a:rPr lang="en-US" sz="3200" dirty="0"/>
                        <a:t>137</a:t>
                      </a:r>
                    </a:p>
                  </a:txBody>
                  <a:tcPr marL="86231" marR="86231" anchor="ctr"/>
                </a:tc>
                <a:tc>
                  <a:txBody>
                    <a:bodyPr/>
                    <a:lstStyle/>
                    <a:p>
                      <a:pPr algn="ctr"/>
                      <a:r>
                        <a:rPr lang="en-US" sz="3200" dirty="0"/>
                        <a:t>186</a:t>
                      </a:r>
                    </a:p>
                  </a:txBody>
                  <a:tcPr marL="86231" marR="86231" anchor="ct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11" name="Text Box 190"/>
              <p:cNvSpPr txBox="1">
                <a:spLocks noChangeArrowheads="1"/>
              </p:cNvSpPr>
              <p:nvPr/>
            </p:nvSpPr>
            <p:spPr bwMode="auto">
              <a:xfrm>
                <a:off x="2662254" y="17830801"/>
                <a:ext cx="8623091" cy="15934121"/>
              </a:xfrm>
              <a:prstGeom prst="rect">
                <a:avLst/>
              </a:prstGeom>
              <a:solidFill>
                <a:schemeClr val="bg1"/>
              </a:solidFill>
              <a:ln w="12700">
                <a:solidFill>
                  <a:schemeClr val="accent1">
                    <a:lumMod val="75000"/>
                  </a:schemeClr>
                </a:solidFill>
              </a:ln>
              <a:effectLst/>
            </p:spPr>
            <p:txBody>
              <a:bodyPr lIns="178399" tIns="178399" rIns="178399" bIns="178399">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077" b="1" dirty="0">
                    <a:latin typeface="+mn-lt"/>
                  </a:rPr>
                  <a:t>Genigraphics®</a:t>
                </a:r>
                <a:r>
                  <a:rPr lang="en-US" sz="3077" dirty="0">
                    <a:latin typeface="+mn-lt"/>
                  </a:rPr>
                  <a:t> has provided this template to assist in preparation of a medical or scientific research poster. The dimensions are set to A0 international paper size (46.8” high by 33.1” wide) but prints can be scaled up or down in size to any dimension with the same aspect ratio. For example, if you order an A1 poster (33.1” high by 23.4” wide) using this template, we will print the file at 70.6% of its original size. </a:t>
                </a:r>
                <a:r>
                  <a:rPr lang="en-US" sz="3077" b="1" dirty="0">
                    <a:latin typeface="+mn-lt"/>
                  </a:rPr>
                  <a:t>The most critical factor is that your template and poster dimensions must be proportional:</a:t>
                </a:r>
              </a:p>
              <a:p>
                <a:pPr eaLnBrk="1" hangingPunct="1"/>
                <a:endParaRPr lang="en-US" sz="3077" b="1" dirty="0">
                  <a:latin typeface="+mn-lt"/>
                </a:endParaRPr>
              </a:p>
              <a:p>
                <a:pPr eaLnBrk="1" hangingPunct="1"/>
                <a14:m>
                  <m:oMathPara xmlns:m="http://schemas.openxmlformats.org/officeDocument/2006/math">
                    <m:oMathParaPr>
                      <m:jc m:val="centerGroup"/>
                    </m:oMathParaPr>
                    <m:oMath xmlns:m="http://schemas.openxmlformats.org/officeDocument/2006/math">
                      <m:box>
                        <m:boxPr>
                          <m:ctrlPr>
                            <a:rPr lang="en-US" sz="3077" b="1" i="1">
                              <a:latin typeface="Cambria Math" panose="02040503050406030204" pitchFamily="18" charset="0"/>
                            </a:rPr>
                          </m:ctrlPr>
                        </m:boxPr>
                        <m:e>
                          <m:f>
                            <m:fPr>
                              <m:ctrlPr>
                                <a:rPr lang="en-US" sz="3077" b="1" i="1">
                                  <a:latin typeface="Cambria Math" panose="02040503050406030204" pitchFamily="18" charset="0"/>
                                </a:rPr>
                              </m:ctrlPr>
                            </m:fPr>
                            <m:num>
                              <m:r>
                                <a:rPr lang="en-US" sz="3077" b="1" i="1">
                                  <a:latin typeface="Cambria Math"/>
                                </a:rPr>
                                <m:t>𝒕𝒆𝒎𝒑𝒍𝒂𝒕𝒆</m:t>
                              </m:r>
                              <m:r>
                                <a:rPr lang="en-US" sz="3077" b="1" i="1">
                                  <a:latin typeface="Cambria Math"/>
                                </a:rPr>
                                <m:t> </m:t>
                              </m:r>
                              <m:r>
                                <a:rPr lang="en-US" sz="3077" b="1" i="1">
                                  <a:latin typeface="Cambria Math"/>
                                </a:rPr>
                                <m:t>𝒉𝒆𝒊𝒈𝒉𝒕</m:t>
                              </m:r>
                            </m:num>
                            <m:den>
                              <m:r>
                                <a:rPr lang="en-US" sz="3077" b="1" i="1">
                                  <a:latin typeface="Cambria Math"/>
                                </a:rPr>
                                <m:t>𝒕𝒆𝒎𝒑𝒍𝒂𝒕𝒆</m:t>
                              </m:r>
                              <m:r>
                                <a:rPr lang="en-US" sz="3077" b="1" i="1">
                                  <a:latin typeface="Cambria Math"/>
                                </a:rPr>
                                <m:t> </m:t>
                              </m:r>
                              <m:r>
                                <a:rPr lang="en-US" sz="3077" b="1" i="1">
                                  <a:latin typeface="Cambria Math"/>
                                </a:rPr>
                                <m:t>𝒘𝒊𝒅𝒕𝒉</m:t>
                              </m:r>
                            </m:den>
                          </m:f>
                        </m:e>
                      </m:box>
                      <m:r>
                        <a:rPr lang="en-US" sz="3077" b="1" i="1">
                          <a:latin typeface="Cambria Math"/>
                        </a:rPr>
                        <m:t> = </m:t>
                      </m:r>
                      <m:box>
                        <m:boxPr>
                          <m:ctrlPr>
                            <a:rPr lang="en-US" sz="3077" b="1" i="1">
                              <a:latin typeface="Cambria Math" panose="02040503050406030204" pitchFamily="18" charset="0"/>
                            </a:rPr>
                          </m:ctrlPr>
                        </m:boxPr>
                        <m:e>
                          <m:f>
                            <m:fPr>
                              <m:ctrlPr>
                                <a:rPr lang="en-US" sz="3077" b="1" i="1">
                                  <a:latin typeface="Cambria Math" panose="02040503050406030204" pitchFamily="18" charset="0"/>
                                </a:rPr>
                              </m:ctrlPr>
                            </m:fPr>
                            <m:num>
                              <m:r>
                                <a:rPr lang="en-US" sz="3077" b="1" i="1">
                                  <a:latin typeface="Cambria Math"/>
                                </a:rPr>
                                <m:t>𝒅𝒆𝒔𝒊𝒓𝒆𝒅</m:t>
                              </m:r>
                              <m:r>
                                <a:rPr lang="en-US" sz="3077" b="1" i="1">
                                  <a:latin typeface="Cambria Math"/>
                                </a:rPr>
                                <m:t> </m:t>
                              </m:r>
                              <m:r>
                                <a:rPr lang="en-US" sz="3077" b="1" i="1">
                                  <a:latin typeface="Cambria Math"/>
                                </a:rPr>
                                <m:t>𝒑𝒓𝒊𝒏𝒕</m:t>
                              </m:r>
                              <m:r>
                                <a:rPr lang="en-US" sz="3077" b="1" i="1">
                                  <a:latin typeface="Cambria Math"/>
                                </a:rPr>
                                <m:t> </m:t>
                              </m:r>
                              <m:r>
                                <a:rPr lang="en-US" sz="3077" b="1" i="1">
                                  <a:latin typeface="Cambria Math"/>
                                </a:rPr>
                                <m:t>𝒉𝒆𝒊𝒈𝒉𝒕</m:t>
                              </m:r>
                            </m:num>
                            <m:den>
                              <m:r>
                                <a:rPr lang="en-US" sz="3077" b="1" i="1">
                                  <a:latin typeface="Cambria Math"/>
                                </a:rPr>
                                <m:t>𝒅𝒆𝒔𝒊𝒓𝒆𝒅</m:t>
                              </m:r>
                              <m:r>
                                <a:rPr lang="en-US" sz="3077" b="1" i="1">
                                  <a:latin typeface="Cambria Math"/>
                                </a:rPr>
                                <m:t> </m:t>
                              </m:r>
                              <m:r>
                                <a:rPr lang="en-US" sz="3077" b="1" i="1">
                                  <a:latin typeface="Cambria Math"/>
                                </a:rPr>
                                <m:t>𝒑𝒓𝒊𝒏𝒕</m:t>
                              </m:r>
                              <m:r>
                                <a:rPr lang="en-US" sz="3077" b="1" i="1">
                                  <a:latin typeface="Cambria Math"/>
                                </a:rPr>
                                <m:t> </m:t>
                              </m:r>
                              <m:r>
                                <a:rPr lang="en-US" sz="3077" b="1" i="1">
                                  <a:latin typeface="Cambria Math"/>
                                </a:rPr>
                                <m:t>𝒘𝒊𝒅𝒕𝒉</m:t>
                              </m:r>
                            </m:den>
                          </m:f>
                        </m:e>
                      </m:box>
                    </m:oMath>
                  </m:oMathPara>
                </a14:m>
                <a:endParaRPr lang="en-US" sz="3077" b="1" dirty="0">
                  <a:latin typeface="+mn-lt"/>
                </a:endParaRPr>
              </a:p>
              <a:p>
                <a:pPr eaLnBrk="1" hangingPunct="1"/>
                <a:endParaRPr lang="en-US" sz="3077" dirty="0">
                  <a:latin typeface="+mn-lt"/>
                </a:endParaRPr>
              </a:p>
              <a:p>
                <a:pPr eaLnBrk="1" hangingPunct="1"/>
                <a:r>
                  <a:rPr lang="en-US" sz="3077" dirty="0">
                    <a:latin typeface="+mn-lt"/>
                  </a:rPr>
                  <a:t>Order your poster from Genigraphics and we will perform a free design review and advise you if we see anything that may be a concern for printing. We’ll even help tidy things up.</a:t>
                </a:r>
              </a:p>
              <a:p>
                <a:pPr eaLnBrk="1" hangingPunct="1"/>
                <a:endParaRPr lang="en-US" sz="3077" dirty="0">
                  <a:latin typeface="+mn-lt"/>
                </a:endParaRPr>
              </a:p>
              <a:p>
                <a:pPr eaLnBrk="1" hangingPunct="1"/>
                <a:r>
                  <a:rPr lang="en-US" sz="3077" dirty="0">
                    <a:latin typeface="+mn-lt"/>
                  </a:rPr>
                  <a:t>We have more history with PowerPoint® than any other printing company. In fact, we helped Microsoft® design the software and we created all of the original color themes, templates, and clip art galleries. We know how to make your printed poster look just like it does on screen. Other printing companies and copy centers will blindly convert your file to another format prior to printing. This can result in text shifting, symbols changing, and altered colors. We know the secrets to avoid those issues. So choose Genigraphics for the most accurate reproduction available.</a:t>
                </a:r>
              </a:p>
            </p:txBody>
          </p:sp>
        </mc:Choice>
        <mc:Fallback xmlns="">
          <p:sp>
            <p:nvSpPr>
              <p:cNvPr id="11" name="Text Box 190"/>
              <p:cNvSpPr txBox="1">
                <a:spLocks noRot="1" noChangeAspect="1" noMove="1" noResize="1" noEditPoints="1" noAdjustHandles="1" noChangeArrowheads="1" noChangeShapeType="1" noTextEdit="1"/>
              </p:cNvSpPr>
              <p:nvPr/>
            </p:nvSpPr>
            <p:spPr bwMode="auto">
              <a:xfrm>
                <a:off x="2662254" y="18592801"/>
                <a:ext cx="8623091" cy="15934121"/>
              </a:xfrm>
              <a:prstGeom prst="rect">
                <a:avLst/>
              </a:prstGeom>
              <a:blipFill rotWithShape="1">
                <a:blip r:embed="rId2"/>
                <a:stretch>
                  <a:fillRect l="-636" r="-1342"/>
                </a:stretch>
              </a:blipFill>
              <a:ln w="12700">
                <a:solidFill>
                  <a:schemeClr val="accent1">
                    <a:lumMod val="75000"/>
                  </a:schemeClr>
                </a:solidFill>
              </a:ln>
              <a:effectLst/>
            </p:spPr>
            <p:txBody>
              <a:bodyPr/>
              <a:lstStyle/>
              <a:p>
                <a:r>
                  <a:rPr lang="en-US">
                    <a:noFill/>
                  </a:rPr>
                  <a:t> </a:t>
                </a:r>
                <a:endParaRPr lang="en-US">
                  <a:noFill/>
                </a:endParaRPr>
              </a:p>
            </p:txBody>
          </p:sp>
        </mc:Fallback>
      </mc:AlternateContent>
      <p:sp>
        <p:nvSpPr>
          <p:cNvPr id="45" name="Rectangle 44"/>
          <p:cNvSpPr/>
          <p:nvPr/>
        </p:nvSpPr>
        <p:spPr>
          <a:xfrm>
            <a:off x="12147656" y="17678401"/>
            <a:ext cx="8623091" cy="914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9199" tIns="44600" rIns="89199" bIns="44600" rtlCol="0" anchor="ctr"/>
          <a:lstStyle/>
          <a:p>
            <a:pPr algn="ctr"/>
            <a:r>
              <a:rPr lang="en-US" sz="5540" b="1" dirty="0">
                <a:solidFill>
                  <a:schemeClr val="accent3">
                    <a:lumMod val="20000"/>
                    <a:lumOff val="80000"/>
                  </a:schemeClr>
                </a:solidFill>
              </a:rPr>
              <a:t>Results</a:t>
            </a:r>
          </a:p>
        </p:txBody>
      </p:sp>
      <p:pic>
        <p:nvPicPr>
          <p:cNvPr id="49" name="Picture 178"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613" y="34594800"/>
            <a:ext cx="3880392" cy="2743200"/>
          </a:xfrm>
          <a:prstGeom prst="rect">
            <a:avLst/>
          </a:prstGeom>
          <a:noFill/>
          <a:ln w="9525">
            <a:solidFill>
              <a:schemeClr val="tx2">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50" name="Picture 179"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5314" y="34594800"/>
            <a:ext cx="388039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 Box 180"/>
          <p:cNvSpPr txBox="1">
            <a:spLocks noChangeArrowheads="1"/>
          </p:cNvSpPr>
          <p:nvPr/>
        </p:nvSpPr>
        <p:spPr bwMode="auto">
          <a:xfrm>
            <a:off x="2692616" y="37562137"/>
            <a:ext cx="4088020" cy="47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99" tIns="44600" rIns="89199" bIns="44600">
            <a:spAutoFit/>
          </a:bodyPr>
          <a:lstStyle>
            <a:lvl1pPr defTabSz="4389755" eaLnBrk="0" hangingPunct="0">
              <a:defRPr sz="2200">
                <a:solidFill>
                  <a:schemeClr val="tx1"/>
                </a:solidFill>
                <a:latin typeface="Arial" panose="020B0604020202020204" pitchFamily="34" charset="0"/>
              </a:defRPr>
            </a:lvl1pPr>
            <a:lvl2pPr marL="742950" indent="-285750" defTabSz="4389755" eaLnBrk="0" hangingPunct="0">
              <a:defRPr sz="2200">
                <a:solidFill>
                  <a:schemeClr val="tx1"/>
                </a:solidFill>
                <a:latin typeface="Arial" panose="020B0604020202020204" pitchFamily="34" charset="0"/>
              </a:defRPr>
            </a:lvl2pPr>
            <a:lvl3pPr marL="1143000" indent="-228600" defTabSz="4389755" eaLnBrk="0" hangingPunct="0">
              <a:defRPr sz="2200">
                <a:solidFill>
                  <a:schemeClr val="tx1"/>
                </a:solidFill>
                <a:latin typeface="Arial" panose="020B0604020202020204" pitchFamily="34" charset="0"/>
              </a:defRPr>
            </a:lvl3pPr>
            <a:lvl4pPr marL="1600200" indent="-228600" defTabSz="4389755" eaLnBrk="0" hangingPunct="0">
              <a:defRPr sz="2200">
                <a:solidFill>
                  <a:schemeClr val="tx1"/>
                </a:solidFill>
                <a:latin typeface="Arial" panose="020B0604020202020204" pitchFamily="34" charset="0"/>
              </a:defRPr>
            </a:lvl4pPr>
            <a:lvl5pPr marL="2057400" indent="-228600" defTabSz="4389755" eaLnBrk="0" hangingPunct="0">
              <a:defRPr sz="2200">
                <a:solidFill>
                  <a:schemeClr val="tx1"/>
                </a:solidFill>
                <a:latin typeface="Arial" panose="020B0604020202020204" pitchFamily="34" charset="0"/>
              </a:defRPr>
            </a:lvl5pPr>
            <a:lvl6pPr marL="2514600" indent="-228600" defTabSz="4389755"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755"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755"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755"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sz="2460" b="1" dirty="0">
                <a:latin typeface="Calibri" panose="020F0502020204030204" pitchFamily="34" charset="0"/>
              </a:rPr>
              <a:t>Figure 1.</a:t>
            </a:r>
            <a:r>
              <a:rPr lang="en-US" sz="2460" dirty="0">
                <a:latin typeface="Calibri" panose="020F0502020204030204" pitchFamily="34" charset="0"/>
              </a:rPr>
              <a:t> Label in 24pt Calibri.</a:t>
            </a:r>
          </a:p>
        </p:txBody>
      </p:sp>
      <p:sp>
        <p:nvSpPr>
          <p:cNvPr id="52" name="Text Box 181"/>
          <p:cNvSpPr txBox="1">
            <a:spLocks noChangeArrowheads="1"/>
          </p:cNvSpPr>
          <p:nvPr/>
        </p:nvSpPr>
        <p:spPr bwMode="auto">
          <a:xfrm>
            <a:off x="7435316" y="37562137"/>
            <a:ext cx="4088020" cy="47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99" tIns="44600" rIns="89199" bIns="44600">
            <a:spAutoFit/>
          </a:bodyPr>
          <a:lstStyle>
            <a:lvl1pPr defTabSz="4389755" eaLnBrk="0" hangingPunct="0">
              <a:defRPr sz="2200">
                <a:solidFill>
                  <a:schemeClr val="tx1"/>
                </a:solidFill>
                <a:latin typeface="Arial" panose="020B0604020202020204" pitchFamily="34" charset="0"/>
              </a:defRPr>
            </a:lvl1pPr>
            <a:lvl2pPr marL="742950" indent="-285750" defTabSz="4389755" eaLnBrk="0" hangingPunct="0">
              <a:defRPr sz="2200">
                <a:solidFill>
                  <a:schemeClr val="tx1"/>
                </a:solidFill>
                <a:latin typeface="Arial" panose="020B0604020202020204" pitchFamily="34" charset="0"/>
              </a:defRPr>
            </a:lvl2pPr>
            <a:lvl3pPr marL="1143000" indent="-228600" defTabSz="4389755" eaLnBrk="0" hangingPunct="0">
              <a:defRPr sz="2200">
                <a:solidFill>
                  <a:schemeClr val="tx1"/>
                </a:solidFill>
                <a:latin typeface="Arial" panose="020B0604020202020204" pitchFamily="34" charset="0"/>
              </a:defRPr>
            </a:lvl3pPr>
            <a:lvl4pPr marL="1600200" indent="-228600" defTabSz="4389755" eaLnBrk="0" hangingPunct="0">
              <a:defRPr sz="2200">
                <a:solidFill>
                  <a:schemeClr val="tx1"/>
                </a:solidFill>
                <a:latin typeface="Arial" panose="020B0604020202020204" pitchFamily="34" charset="0"/>
              </a:defRPr>
            </a:lvl4pPr>
            <a:lvl5pPr marL="2057400" indent="-228600" defTabSz="4389755" eaLnBrk="0" hangingPunct="0">
              <a:defRPr sz="2200">
                <a:solidFill>
                  <a:schemeClr val="tx1"/>
                </a:solidFill>
                <a:latin typeface="Arial" panose="020B0604020202020204" pitchFamily="34" charset="0"/>
              </a:defRPr>
            </a:lvl5pPr>
            <a:lvl6pPr marL="2514600" indent="-228600" defTabSz="4389755"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755"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755"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755"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sz="2460" b="1" dirty="0">
                <a:latin typeface="Calibri" panose="020F0502020204030204" pitchFamily="34" charset="0"/>
              </a:rPr>
              <a:t>Figure 2.</a:t>
            </a:r>
            <a:r>
              <a:rPr lang="en-US" sz="2460" dirty="0">
                <a:latin typeface="Calibri" panose="020F0502020204030204" pitchFamily="34" charset="0"/>
              </a:rPr>
              <a:t> Label in 24pt Calibri.</a:t>
            </a:r>
          </a:p>
        </p:txBody>
      </p:sp>
      <p:sp>
        <p:nvSpPr>
          <p:cNvPr id="53" name="Text Box 180"/>
          <p:cNvSpPr txBox="1">
            <a:spLocks noChangeArrowheads="1"/>
          </p:cNvSpPr>
          <p:nvPr/>
        </p:nvSpPr>
        <p:spPr bwMode="auto">
          <a:xfrm>
            <a:off x="11946270" y="30627937"/>
            <a:ext cx="3970106" cy="47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99" tIns="44600" rIns="89199" bIns="44600">
            <a:spAutoFit/>
          </a:bodyPr>
          <a:lstStyle>
            <a:lvl1pPr defTabSz="4389755" eaLnBrk="0" hangingPunct="0">
              <a:defRPr sz="2200">
                <a:solidFill>
                  <a:schemeClr val="tx1"/>
                </a:solidFill>
                <a:latin typeface="Arial" panose="020B0604020202020204" pitchFamily="34" charset="0"/>
              </a:defRPr>
            </a:lvl1pPr>
            <a:lvl2pPr marL="742950" indent="-285750" defTabSz="4389755" eaLnBrk="0" hangingPunct="0">
              <a:defRPr sz="2200">
                <a:solidFill>
                  <a:schemeClr val="tx1"/>
                </a:solidFill>
                <a:latin typeface="Arial" panose="020B0604020202020204" pitchFamily="34" charset="0"/>
              </a:defRPr>
            </a:lvl2pPr>
            <a:lvl3pPr marL="1143000" indent="-228600" defTabSz="4389755" eaLnBrk="0" hangingPunct="0">
              <a:defRPr sz="2200">
                <a:solidFill>
                  <a:schemeClr val="tx1"/>
                </a:solidFill>
                <a:latin typeface="Arial" panose="020B0604020202020204" pitchFamily="34" charset="0"/>
              </a:defRPr>
            </a:lvl3pPr>
            <a:lvl4pPr marL="1600200" indent="-228600" defTabSz="4389755" eaLnBrk="0" hangingPunct="0">
              <a:defRPr sz="2200">
                <a:solidFill>
                  <a:schemeClr val="tx1"/>
                </a:solidFill>
                <a:latin typeface="Arial" panose="020B0604020202020204" pitchFamily="34" charset="0"/>
              </a:defRPr>
            </a:lvl4pPr>
            <a:lvl5pPr marL="2057400" indent="-228600" defTabSz="4389755" eaLnBrk="0" hangingPunct="0">
              <a:defRPr sz="2200">
                <a:solidFill>
                  <a:schemeClr val="tx1"/>
                </a:solidFill>
                <a:latin typeface="Arial" panose="020B0604020202020204" pitchFamily="34" charset="0"/>
              </a:defRPr>
            </a:lvl5pPr>
            <a:lvl6pPr marL="2514600" indent="-228600" defTabSz="4389755"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755"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755"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755" eaLnBrk="0" fontAlgn="base" hangingPunct="0">
              <a:spcBef>
                <a:spcPct val="0"/>
              </a:spcBef>
              <a:spcAft>
                <a:spcPct val="0"/>
              </a:spcAft>
              <a:defRPr sz="2200">
                <a:solidFill>
                  <a:schemeClr val="tx1"/>
                </a:solidFill>
                <a:latin typeface="Arial" panose="020B0604020202020204" pitchFamily="34" charset="0"/>
              </a:defRPr>
            </a:lvl9pPr>
          </a:lstStyle>
          <a:p>
            <a:pPr algn="ctr" eaLnBrk="1" hangingPunct="1"/>
            <a:r>
              <a:rPr lang="en-US" sz="2460" b="1" dirty="0">
                <a:latin typeface="Calibri" panose="020F0502020204030204" pitchFamily="34" charset="0"/>
              </a:rPr>
              <a:t>Table 1.</a:t>
            </a:r>
            <a:r>
              <a:rPr lang="en-US" sz="2460" dirty="0">
                <a:latin typeface="Calibri" panose="020F0502020204030204" pitchFamily="34" charset="0"/>
              </a:rPr>
              <a:t> Label in 24pt Calibri.</a:t>
            </a:r>
          </a:p>
        </p:txBody>
      </p:sp>
      <p:graphicFrame>
        <p:nvGraphicFramePr>
          <p:cNvPr id="3" name="Chart 2"/>
          <p:cNvGraphicFramePr/>
          <p:nvPr/>
        </p:nvGraphicFramePr>
        <p:xfrm>
          <a:off x="21666872" y="7620001"/>
          <a:ext cx="8623091" cy="8283405"/>
        </p:xfrm>
        <a:graphic>
          <a:graphicData uri="http://schemas.openxmlformats.org/drawingml/2006/chart">
            <c:chart xmlns:c="http://schemas.openxmlformats.org/drawingml/2006/chart" xmlns:r="http://schemas.openxmlformats.org/officeDocument/2006/relationships" r:id="rId5"/>
          </a:graphicData>
        </a:graphic>
      </p:graphicFrame>
      <p:sp>
        <p:nvSpPr>
          <p:cNvPr id="37" name="Text Box 180"/>
          <p:cNvSpPr txBox="1">
            <a:spLocks noChangeArrowheads="1"/>
          </p:cNvSpPr>
          <p:nvPr/>
        </p:nvSpPr>
        <p:spPr bwMode="auto">
          <a:xfrm>
            <a:off x="21442185" y="16306802"/>
            <a:ext cx="3991347" cy="47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99" tIns="44600" rIns="89199" bIns="44600">
            <a:spAutoFit/>
          </a:bodyPr>
          <a:lstStyle>
            <a:lvl1pPr defTabSz="4389755" eaLnBrk="0" hangingPunct="0">
              <a:defRPr sz="2200">
                <a:solidFill>
                  <a:schemeClr val="tx1"/>
                </a:solidFill>
                <a:latin typeface="Arial" panose="020B0604020202020204" pitchFamily="34" charset="0"/>
              </a:defRPr>
            </a:lvl1pPr>
            <a:lvl2pPr marL="742950" indent="-285750" defTabSz="4389755" eaLnBrk="0" hangingPunct="0">
              <a:defRPr sz="2200">
                <a:solidFill>
                  <a:schemeClr val="tx1"/>
                </a:solidFill>
                <a:latin typeface="Arial" panose="020B0604020202020204" pitchFamily="34" charset="0"/>
              </a:defRPr>
            </a:lvl2pPr>
            <a:lvl3pPr marL="1143000" indent="-228600" defTabSz="4389755" eaLnBrk="0" hangingPunct="0">
              <a:defRPr sz="2200">
                <a:solidFill>
                  <a:schemeClr val="tx1"/>
                </a:solidFill>
                <a:latin typeface="Arial" panose="020B0604020202020204" pitchFamily="34" charset="0"/>
              </a:defRPr>
            </a:lvl3pPr>
            <a:lvl4pPr marL="1600200" indent="-228600" defTabSz="4389755" eaLnBrk="0" hangingPunct="0">
              <a:defRPr sz="2200">
                <a:solidFill>
                  <a:schemeClr val="tx1"/>
                </a:solidFill>
                <a:latin typeface="Arial" panose="020B0604020202020204" pitchFamily="34" charset="0"/>
              </a:defRPr>
            </a:lvl4pPr>
            <a:lvl5pPr marL="2057400" indent="-228600" defTabSz="4389755" eaLnBrk="0" hangingPunct="0">
              <a:defRPr sz="2200">
                <a:solidFill>
                  <a:schemeClr val="tx1"/>
                </a:solidFill>
                <a:latin typeface="Arial" panose="020B0604020202020204" pitchFamily="34" charset="0"/>
              </a:defRPr>
            </a:lvl5pPr>
            <a:lvl6pPr marL="2514600" indent="-228600" defTabSz="4389755"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755"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755"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755" eaLnBrk="0" fontAlgn="base" hangingPunct="0">
              <a:spcBef>
                <a:spcPct val="0"/>
              </a:spcBef>
              <a:spcAft>
                <a:spcPct val="0"/>
              </a:spcAft>
              <a:defRPr sz="2200">
                <a:solidFill>
                  <a:schemeClr val="tx1"/>
                </a:solidFill>
                <a:latin typeface="Arial" panose="020B0604020202020204" pitchFamily="34" charset="0"/>
              </a:defRPr>
            </a:lvl9pPr>
          </a:lstStyle>
          <a:p>
            <a:pPr algn="ctr" eaLnBrk="1" hangingPunct="1"/>
            <a:r>
              <a:rPr lang="en-US" sz="2460" b="1" dirty="0">
                <a:latin typeface="Calibri" panose="020F0502020204030204" pitchFamily="34" charset="0"/>
              </a:rPr>
              <a:t>Chart 1.</a:t>
            </a:r>
            <a:r>
              <a:rPr lang="en-US" sz="2460" dirty="0">
                <a:latin typeface="Calibri" panose="020F0502020204030204" pitchFamily="34" charset="0"/>
              </a:rPr>
              <a:t> Label in 24pt Calibri.</a:t>
            </a:r>
          </a:p>
        </p:txBody>
      </p:sp>
      <p:pic>
        <p:nvPicPr>
          <p:cNvPr id="8" name="Picture 1" descr="IMG_256"/>
          <p:cNvPicPr>
            <a:picLocks noChangeAspect="1"/>
          </p:cNvPicPr>
          <p:nvPr/>
        </p:nvPicPr>
        <p:blipFill>
          <a:blip r:embed="rId6"/>
          <a:stretch>
            <a:fillRect/>
          </a:stretch>
        </p:blipFill>
        <p:spPr>
          <a:xfrm>
            <a:off x="151765" y="227965"/>
            <a:ext cx="7543165" cy="4044315"/>
          </a:xfrm>
          <a:prstGeom prst="rect">
            <a:avLst/>
          </a:prstGeom>
          <a:noFill/>
          <a:ln w="9525">
            <a:noFill/>
          </a:ln>
        </p:spPr>
      </p:pic>
      <p:sp>
        <p:nvSpPr>
          <p:cNvPr id="16" name="Text Box 15"/>
          <p:cNvSpPr txBox="1"/>
          <p:nvPr/>
        </p:nvSpPr>
        <p:spPr>
          <a:xfrm>
            <a:off x="7099935" y="-635"/>
            <a:ext cx="25691465" cy="1106805"/>
          </a:xfrm>
          <a:prstGeom prst="rect">
            <a:avLst/>
          </a:prstGeom>
          <a:noFill/>
        </p:spPr>
        <p:txBody>
          <a:bodyPr wrap="square" rtlCol="0">
            <a:spAutoFit/>
          </a:bodyPr>
          <a:lstStyle/>
          <a:p>
            <a:pPr algn="ctr"/>
            <a:r>
              <a:rPr lang="en-US" sz="6600" b="1" i="1">
                <a:solidFill>
                  <a:schemeClr val="bg1"/>
                </a:solidFill>
              </a:rPr>
              <a:t>The 3</a:t>
            </a:r>
            <a:r>
              <a:rPr lang="en-US" sz="6600" b="1" i="1" baseline="30000">
                <a:solidFill>
                  <a:schemeClr val="bg1"/>
                </a:solidFill>
              </a:rPr>
              <a:t>rd</a:t>
            </a:r>
            <a:r>
              <a:rPr lang="en-US" sz="6600" b="1" i="1">
                <a:solidFill>
                  <a:schemeClr val="bg1"/>
                </a:solidFill>
              </a:rPr>
              <a:t> ENFO Student Research Workshop (ENFO-SRW)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828800" y="39547164"/>
            <a:ext cx="13350240" cy="3538220"/>
          </a:xfrm>
          <a:prstGeom prst="rect">
            <a:avLst/>
          </a:prstGeom>
          <a:noFill/>
          <a:extLst>
            <a:ext uri="{909E8E84-426E-40DD-AFC4-6F175D3DCCD1}">
              <a14:hiddenFill xmlns:a14="http://schemas.microsoft.com/office/drawing/2010/main">
                <a:solidFill>
                  <a:schemeClr val="accent1">
                    <a:lumMod val="40000"/>
                    <a:lumOff val="60000"/>
                  </a:schemeClr>
                </a:solidFill>
              </a14:hiddenFill>
            </a:ext>
          </a:extLst>
        </p:spPr>
        <p:txBody>
          <a:bodyPr wrap="square" rtlCol="0">
            <a:spAutoFit/>
          </a:bodyPr>
          <a:lstStyle/>
          <a:p>
            <a:r>
              <a:rPr lang="en-US" sz="3200" dirty="0">
                <a:solidFill>
                  <a:schemeClr val="bg1"/>
                </a:solidFill>
                <a:sym typeface="+mn-ea"/>
              </a:rPr>
              <a:t>NGUYỄN THỊ VÂN LINH 			</a:t>
            </a:r>
            <a:endParaRPr lang="en-US" sz="3200" dirty="0">
              <a:solidFill>
                <a:schemeClr val="bg1"/>
              </a:solidFill>
            </a:endParaRPr>
          </a:p>
          <a:p>
            <a:r>
              <a:rPr lang="en-US" sz="3200" dirty="0">
                <a:solidFill>
                  <a:schemeClr val="bg1"/>
                </a:solidFill>
                <a:sym typeface="+mn-ea"/>
              </a:rPr>
              <a:t>Faculty of Food, Chemical and Environmental Sciences</a:t>
            </a:r>
          </a:p>
          <a:p>
            <a:r>
              <a:rPr lang="en-US" sz="3200" dirty="0">
                <a:solidFill>
                  <a:schemeClr val="bg1"/>
                </a:solidFill>
                <a:sym typeface="+mn-ea"/>
              </a:rPr>
              <a:t>Nguyen Tat Thanh University, Ho Chi Minh City, Vietnam</a:t>
            </a:r>
          </a:p>
          <a:p>
            <a:r>
              <a:rPr lang="en-US" sz="3200" dirty="0">
                <a:solidFill>
                  <a:schemeClr val="bg1"/>
                </a:solidFill>
                <a:sym typeface="+mn-ea"/>
              </a:rPr>
              <a:t>Website: https://kttpmt.ntt.edu.vn/</a:t>
            </a:r>
          </a:p>
          <a:p>
            <a:r>
              <a:rPr lang="en-US" sz="3200" dirty="0">
                <a:solidFill>
                  <a:schemeClr val="bg1"/>
                </a:solidFill>
                <a:sym typeface="+mn-ea"/>
              </a:rPr>
              <a:t>Phone: (+84) 19002039 - ext. 409</a:t>
            </a:r>
            <a:endParaRPr lang="en-US" sz="3200" dirty="0">
              <a:solidFill>
                <a:schemeClr val="bg1"/>
              </a:solidFill>
            </a:endParaRPr>
          </a:p>
          <a:p>
            <a:r>
              <a:rPr lang="en-US" sz="3200" dirty="0">
                <a:solidFill>
                  <a:schemeClr val="bg1"/>
                </a:solidFill>
                <a:sym typeface="+mn-ea"/>
              </a:rPr>
              <a:t>Email: ntvlinh141@gmail.com / ntvlinh@ntt.edu.vn</a:t>
            </a:r>
            <a:endParaRPr lang="en-US" sz="3200" dirty="0">
              <a:solidFill>
                <a:schemeClr val="bg1"/>
              </a:solidFill>
            </a:endParaRPr>
          </a:p>
          <a:p>
            <a:r>
              <a:rPr lang="en-US" sz="3200" dirty="0">
                <a:solidFill>
                  <a:schemeClr val="bg1"/>
                </a:solidFill>
                <a:sym typeface="+mn-ea"/>
              </a:rPr>
              <a:t>Cell phone: (+84) 903570019 </a:t>
            </a:r>
          </a:p>
        </p:txBody>
      </p:sp>
      <p:sp>
        <p:nvSpPr>
          <p:cNvPr id="25" name="TextBox 24"/>
          <p:cNvSpPr txBox="1"/>
          <p:nvPr/>
        </p:nvSpPr>
        <p:spPr>
          <a:xfrm>
            <a:off x="1828800" y="38531800"/>
            <a:ext cx="2638671" cy="1015663"/>
          </a:xfrm>
          <a:prstGeom prst="rect">
            <a:avLst/>
          </a:prstGeom>
          <a:noFill/>
        </p:spPr>
        <p:txBody>
          <a:bodyPr wrap="none" rtlCol="0">
            <a:spAutoFit/>
          </a:bodyPr>
          <a:lstStyle/>
          <a:p>
            <a:r>
              <a:rPr lang="en-US" sz="6000" b="1" dirty="0">
                <a:solidFill>
                  <a:schemeClr val="bg1"/>
                </a:solidFill>
              </a:rPr>
              <a:t>Contact</a:t>
            </a:r>
          </a:p>
        </p:txBody>
      </p:sp>
      <p:sp>
        <p:nvSpPr>
          <p:cNvPr id="26" name="TextBox 25"/>
          <p:cNvSpPr txBox="1"/>
          <p:nvPr/>
        </p:nvSpPr>
        <p:spPr>
          <a:xfrm>
            <a:off x="16981805" y="39547165"/>
            <a:ext cx="14963140" cy="4274185"/>
          </a:xfrm>
          <a:prstGeom prst="rect">
            <a:avLst/>
          </a:prstGeom>
          <a:noFill/>
        </p:spPr>
        <p:txBody>
          <a:bodyPr wrap="square" tIns="91440" bIns="91440" numCol="1" spcCol="457200" rtlCol="0">
            <a:noAutofit/>
          </a:bodyPr>
          <a:lstStyle/>
          <a:p>
            <a:pPr marL="457200" indent="-457200" algn="just">
              <a:buFont typeface="+mj-lt"/>
              <a:buAutoNum type="arabicPeriod"/>
            </a:pPr>
            <a:r>
              <a:rPr lang="en-US" sz="2200" dirty="0">
                <a:solidFill>
                  <a:schemeClr val="bg1"/>
                </a:solidFill>
                <a:sym typeface="+mn-ea"/>
              </a:rPr>
              <a:t>Akpinar, E. K. (2006). </a:t>
            </a:r>
            <a:r>
              <a:rPr lang="en-US" sz="2200" i="1" dirty="0">
                <a:solidFill>
                  <a:schemeClr val="bg1"/>
                </a:solidFill>
                <a:sym typeface="+mn-ea"/>
              </a:rPr>
              <a:t>Determination of suitable thin layer drying curve model for some vegetables and fruits</a:t>
            </a:r>
            <a:r>
              <a:rPr lang="en-US" sz="2200" dirty="0">
                <a:solidFill>
                  <a:schemeClr val="bg1"/>
                </a:solidFill>
                <a:sym typeface="+mn-ea"/>
              </a:rPr>
              <a:t>. J. Food Eng., 73, 75–84.</a:t>
            </a:r>
            <a:endParaRPr lang="en-US" sz="2200" dirty="0">
              <a:solidFill>
                <a:schemeClr val="bg1"/>
              </a:solidFill>
            </a:endParaRPr>
          </a:p>
          <a:p>
            <a:pPr marL="457200" indent="-457200" algn="just">
              <a:buFont typeface="+mj-lt"/>
              <a:buAutoNum type="arabicPeriod"/>
            </a:pPr>
            <a:r>
              <a:rPr lang="en-US" sz="2200" dirty="0">
                <a:solidFill>
                  <a:schemeClr val="bg1"/>
                </a:solidFill>
                <a:sym typeface="+mn-ea"/>
              </a:rPr>
              <a:t>Özbek, B., &amp; Dadali, G. (2007). </a:t>
            </a:r>
            <a:r>
              <a:rPr lang="en-US" sz="2200" i="1" dirty="0">
                <a:solidFill>
                  <a:schemeClr val="bg1"/>
                </a:solidFill>
                <a:sym typeface="+mn-ea"/>
              </a:rPr>
              <a:t>Thin-layer drying characteristics and modelling of mint leaves undergoing microwave treatment</a:t>
            </a:r>
            <a:r>
              <a:rPr lang="en-US" sz="2200" dirty="0">
                <a:solidFill>
                  <a:schemeClr val="bg1"/>
                </a:solidFill>
                <a:sym typeface="+mn-ea"/>
              </a:rPr>
              <a:t>. Journal of Food Engineering, 83(4), 541–549.</a:t>
            </a:r>
            <a:endParaRPr lang="en-US" sz="2200" dirty="0">
              <a:solidFill>
                <a:schemeClr val="bg1"/>
              </a:solidFill>
            </a:endParaRPr>
          </a:p>
          <a:p>
            <a:pPr marL="457200" indent="-457200" algn="just">
              <a:buFont typeface="+mj-lt"/>
              <a:buAutoNum type="arabicPeriod"/>
            </a:pPr>
            <a:r>
              <a:rPr lang="en-US" sz="2200" dirty="0">
                <a:solidFill>
                  <a:schemeClr val="bg1"/>
                </a:solidFill>
              </a:rPr>
              <a:t>Sarimeseli, A. (2011). </a:t>
            </a:r>
            <a:r>
              <a:rPr lang="en-US" sz="2200" i="1" dirty="0">
                <a:solidFill>
                  <a:schemeClr val="bg1"/>
                </a:solidFill>
              </a:rPr>
              <a:t>Microwave drying characteristics of coriander (Coriandrum sativum L.) leaves</a:t>
            </a:r>
            <a:r>
              <a:rPr lang="en-US" sz="2200" dirty="0">
                <a:solidFill>
                  <a:schemeClr val="bg1"/>
                </a:solidFill>
              </a:rPr>
              <a:t>. Energy Conversion and Management, 52(2), 1449–1453.</a:t>
            </a:r>
          </a:p>
          <a:p>
            <a:pPr marL="457200" indent="-457200" algn="just">
              <a:buFont typeface="+mj-lt"/>
              <a:buAutoNum type="arabicPeriod"/>
            </a:pPr>
            <a:r>
              <a:rPr lang="en-US" sz="2200" dirty="0">
                <a:solidFill>
                  <a:schemeClr val="bg1"/>
                </a:solidFill>
              </a:rPr>
              <a:t>Soysal, Y., Öztekin, S., &amp; Eren, Ö. (2006). </a:t>
            </a:r>
            <a:r>
              <a:rPr lang="en-US" sz="2200" i="1" dirty="0">
                <a:solidFill>
                  <a:schemeClr val="bg1"/>
                </a:solidFill>
              </a:rPr>
              <a:t>Microwave Drying of Parsley: Modelling, Kinetics, and Energy Aspects</a:t>
            </a:r>
            <a:r>
              <a:rPr lang="en-US" sz="2200" dirty="0">
                <a:solidFill>
                  <a:schemeClr val="bg1"/>
                </a:solidFill>
              </a:rPr>
              <a:t>. Biosystems Engineering, 93(4), 403–413. </a:t>
            </a:r>
          </a:p>
          <a:p>
            <a:pPr marL="457200" indent="-457200" algn="just">
              <a:buFont typeface="+mj-lt"/>
              <a:buAutoNum type="arabicPeriod"/>
            </a:pPr>
            <a:r>
              <a:rPr lang="en-US" sz="2200" dirty="0">
                <a:solidFill>
                  <a:schemeClr val="bg1"/>
                </a:solidFill>
              </a:rPr>
              <a:t>Yaldiz, O., Ertekin, C., &amp; Uzun, H. I. (2001). </a:t>
            </a:r>
            <a:r>
              <a:rPr lang="en-US" sz="2200" i="1" dirty="0">
                <a:solidFill>
                  <a:schemeClr val="bg1"/>
                </a:solidFill>
              </a:rPr>
              <a:t>Mathematical modeling of thin layer solar drying of sultana grapes</a:t>
            </a:r>
            <a:r>
              <a:rPr lang="en-US" sz="2200" dirty="0">
                <a:solidFill>
                  <a:schemeClr val="bg1"/>
                </a:solidFill>
              </a:rPr>
              <a:t>. Energy, 26(5), 457–465. </a:t>
            </a:r>
          </a:p>
          <a:p>
            <a:pPr marL="457200" indent="-457200" algn="just">
              <a:buFont typeface="+mj-lt"/>
              <a:buAutoNum type="arabicPeriod"/>
            </a:pPr>
            <a:r>
              <a:rPr lang="en-US" sz="2200" dirty="0">
                <a:solidFill>
                  <a:schemeClr val="bg1"/>
                </a:solidFill>
              </a:rPr>
              <a:t>Tan, S. P., Kha, T. C., Parks, S. E., &amp; Roach, P. D. (2016). </a:t>
            </a:r>
            <a:r>
              <a:rPr lang="en-US" sz="2200" i="1" dirty="0">
                <a:solidFill>
                  <a:schemeClr val="bg1"/>
                </a:solidFill>
              </a:rPr>
              <a:t>Bitter melon ( Momordica charantia L.) bioactive composition and health benefits: A review.</a:t>
            </a:r>
            <a:r>
              <a:rPr lang="en-US" sz="2200" dirty="0">
                <a:solidFill>
                  <a:schemeClr val="bg1"/>
                </a:solidFill>
              </a:rPr>
              <a:t> Food Reviews International, 32(2), 181–202. </a:t>
            </a:r>
          </a:p>
          <a:p>
            <a:pPr marL="457200" indent="-457200" algn="just">
              <a:buFont typeface="+mj-lt"/>
              <a:buAutoNum type="arabicPeriod"/>
            </a:pPr>
            <a:endParaRPr lang="en-US" sz="2200" dirty="0">
              <a:solidFill>
                <a:schemeClr val="bg1"/>
              </a:solidFill>
            </a:endParaRPr>
          </a:p>
        </p:txBody>
      </p:sp>
      <p:sp>
        <p:nvSpPr>
          <p:cNvPr id="27" name="TextBox 26"/>
          <p:cNvSpPr txBox="1"/>
          <p:nvPr/>
        </p:nvSpPr>
        <p:spPr>
          <a:xfrm>
            <a:off x="16982440" y="38531800"/>
            <a:ext cx="3689793" cy="1015663"/>
          </a:xfrm>
          <a:prstGeom prst="rect">
            <a:avLst/>
          </a:prstGeom>
          <a:noFill/>
        </p:spPr>
        <p:txBody>
          <a:bodyPr wrap="none" rtlCol="0">
            <a:spAutoFit/>
          </a:bodyPr>
          <a:lstStyle/>
          <a:p>
            <a:r>
              <a:rPr lang="en-US" sz="6000" b="1" dirty="0">
                <a:solidFill>
                  <a:schemeClr val="bg1"/>
                </a:solidFill>
              </a:rPr>
              <a:t>References</a:t>
            </a:r>
          </a:p>
        </p:txBody>
      </p:sp>
      <p:sp>
        <p:nvSpPr>
          <p:cNvPr id="10" name="Text Box 189"/>
          <p:cNvSpPr txBox="1">
            <a:spLocks noChangeArrowheads="1"/>
          </p:cNvSpPr>
          <p:nvPr/>
        </p:nvSpPr>
        <p:spPr bwMode="auto">
          <a:xfrm>
            <a:off x="1828800" y="7086600"/>
            <a:ext cx="14173200" cy="2212340"/>
          </a:xfrm>
          <a:prstGeom prst="rect">
            <a:avLst/>
          </a:prstGeom>
          <a:solidFill>
            <a:schemeClr val="bg1"/>
          </a:solidFill>
          <a:ln w="38100">
            <a:solidFill>
              <a:schemeClr val="accent1">
                <a:lumMod val="75000"/>
              </a:schemeClr>
            </a:solidFill>
          </a:ln>
          <a:effectLst/>
        </p:spPr>
        <p:txBody>
          <a:bodyPr lIns="182880" tIns="182880" rIns="182880" bIns="182880">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algn="just" eaLnBrk="1" hangingPunct="1"/>
            <a:r>
              <a:rPr lang="en-US" sz="4000" dirty="0">
                <a:latin typeface="Calibri" panose="020F0502020204030204" pitchFamily="34" charset="0"/>
                <a:sym typeface="+mn-ea"/>
              </a:rPr>
              <a:t>- Effects of Mirowave powers on Drying curves; Drying rate curves</a:t>
            </a:r>
          </a:p>
          <a:p>
            <a:pPr algn="just" eaLnBrk="1" hangingPunct="1"/>
            <a:r>
              <a:rPr lang="en-US" sz="4000" dirty="0">
                <a:latin typeface="Calibri" panose="020F0502020204030204" pitchFamily="34" charset="0"/>
                <a:sym typeface="+mn-ea"/>
              </a:rPr>
              <a:t>- Finding the best model fits the experimental data</a:t>
            </a:r>
          </a:p>
          <a:p>
            <a:pPr algn="just" eaLnBrk="1" hangingPunct="1"/>
            <a:r>
              <a:rPr lang="en-US" sz="4000" dirty="0">
                <a:latin typeface="Calibri" panose="020F0502020204030204" pitchFamily="34" charset="0"/>
                <a:sym typeface="+mn-ea"/>
              </a:rPr>
              <a:t>- Determination of the diffusivity values </a:t>
            </a:r>
          </a:p>
        </p:txBody>
      </p:sp>
      <p:sp>
        <p:nvSpPr>
          <p:cNvPr id="32" name="Rectangle 31"/>
          <p:cNvSpPr/>
          <p:nvPr/>
        </p:nvSpPr>
        <p:spPr>
          <a:xfrm>
            <a:off x="1828800" y="6122035"/>
            <a:ext cx="14173200" cy="101473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6000" b="1" dirty="0">
                <a:solidFill>
                  <a:schemeClr val="accent3">
                    <a:lumMod val="20000"/>
                    <a:lumOff val="80000"/>
                  </a:schemeClr>
                </a:solidFill>
              </a:rPr>
              <a:t>Purposes of Study</a:t>
            </a:r>
          </a:p>
        </p:txBody>
      </p:sp>
      <p:sp>
        <p:nvSpPr>
          <p:cNvPr id="15" name="Text Box 194"/>
          <p:cNvSpPr txBox="1">
            <a:spLocks noChangeArrowheads="1"/>
          </p:cNvSpPr>
          <p:nvPr/>
        </p:nvSpPr>
        <p:spPr bwMode="auto">
          <a:xfrm>
            <a:off x="16916400" y="9039225"/>
            <a:ext cx="5656580" cy="2581275"/>
          </a:xfrm>
          <a:prstGeom prst="rect">
            <a:avLst/>
          </a:prstGeom>
          <a:solidFill>
            <a:schemeClr val="bg1"/>
          </a:solidFill>
          <a:ln w="38100">
            <a:solidFill>
              <a:schemeClr val="accent1">
                <a:lumMod val="75000"/>
              </a:schemeClr>
            </a:solidFill>
          </a:ln>
          <a:effectLst/>
        </p:spPr>
        <p:txBody>
          <a:bodyPr wrap="square" lIns="182880" tIns="182880" rIns="182880" bIns="182880">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algn="ctr" eaLnBrk="1" hangingPunct="1"/>
            <a:r>
              <a:rPr lang="en-US" sz="3600" dirty="0">
                <a:latin typeface="Calibri" panose="020F0502020204030204" pitchFamily="34" charset="0"/>
              </a:rPr>
              <a:t>The result revealed that higher power of microwave was the shorter drying drying time was</a:t>
            </a:r>
          </a:p>
        </p:txBody>
      </p:sp>
      <p:sp>
        <p:nvSpPr>
          <p:cNvPr id="33" name="Rectangle 32"/>
          <p:cNvSpPr/>
          <p:nvPr/>
        </p:nvSpPr>
        <p:spPr>
          <a:xfrm>
            <a:off x="1828800" y="9568180"/>
            <a:ext cx="14173200" cy="101473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6000" b="1" dirty="0">
                <a:solidFill>
                  <a:schemeClr val="accent3">
                    <a:lumMod val="20000"/>
                    <a:lumOff val="80000"/>
                  </a:schemeClr>
                </a:solidFill>
                <a:sym typeface="+mn-ea"/>
              </a:rPr>
              <a:t>Methods and Materials</a:t>
            </a:r>
            <a:endParaRPr lang="en-US" sz="6000" b="1" dirty="0">
              <a:solidFill>
                <a:schemeClr val="accent3">
                  <a:lumMod val="20000"/>
                  <a:lumOff val="80000"/>
                </a:schemeClr>
              </a:solidFill>
            </a:endParaRPr>
          </a:p>
        </p:txBody>
      </p:sp>
      <p:sp>
        <p:nvSpPr>
          <p:cNvPr id="34" name="Rectangle 33"/>
          <p:cNvSpPr/>
          <p:nvPr/>
        </p:nvSpPr>
        <p:spPr>
          <a:xfrm>
            <a:off x="1828800" y="26212800"/>
            <a:ext cx="14173200" cy="9144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6000" b="1" dirty="0">
                <a:solidFill>
                  <a:schemeClr val="accent3">
                    <a:lumMod val="20000"/>
                    <a:lumOff val="80000"/>
                  </a:schemeClr>
                </a:solidFill>
              </a:rPr>
              <a:t>Methods and Materials</a:t>
            </a:r>
          </a:p>
        </p:txBody>
      </p:sp>
      <p:sp>
        <p:nvSpPr>
          <p:cNvPr id="14" name="Text Box 193"/>
          <p:cNvSpPr txBox="1">
            <a:spLocks noChangeArrowheads="1"/>
          </p:cNvSpPr>
          <p:nvPr/>
        </p:nvSpPr>
        <p:spPr bwMode="auto">
          <a:xfrm>
            <a:off x="16932910" y="34697035"/>
            <a:ext cx="14173200" cy="3597275"/>
          </a:xfrm>
          <a:prstGeom prst="rect">
            <a:avLst/>
          </a:prstGeom>
          <a:solidFill>
            <a:schemeClr val="bg1"/>
          </a:solidFill>
          <a:ln w="38100">
            <a:solidFill>
              <a:schemeClr val="accent1">
                <a:lumMod val="75000"/>
              </a:schemeClr>
            </a:solidFill>
          </a:ln>
          <a:effectLst/>
        </p:spPr>
        <p:txBody>
          <a:bodyPr wrap="square" lIns="182880" tIns="182880" rIns="182880" bIns="182880">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algn="just" eaLnBrk="1" hangingPunct="1"/>
            <a:r>
              <a:rPr lang="en-US" sz="3000" dirty="0">
                <a:latin typeface="Calibri" panose="020F0502020204030204" pitchFamily="34" charset="0"/>
              </a:rPr>
              <a:t>Using microwave to dry bitter melon at low temperature plays a key role to force moisture out of the material and separate moisture diffusion from center to surface. The higher power reduces drying time, yet increases drying velocity and D</a:t>
            </a:r>
            <a:r>
              <a:rPr lang="en-US" sz="3000" baseline="-25000" dirty="0">
                <a:latin typeface="Calibri" panose="020F0502020204030204" pitchFamily="34" charset="0"/>
              </a:rPr>
              <a:t>eff</a:t>
            </a:r>
            <a:r>
              <a:rPr lang="en-US" sz="3000" dirty="0">
                <a:latin typeface="Calibri" panose="020F0502020204030204" pitchFamily="34" charset="0"/>
              </a:rPr>
              <a:t>. Among five common investigated mathematical models, Midilli model showed the best result comparing with experimental data. Our result emphasizes that the kinetic of low-temperature microwave-assisted drying has three phaces. It initiates with evaporation controlled, following by diffusion controlled, and finish with the bond breakup. </a:t>
            </a:r>
          </a:p>
        </p:txBody>
      </p:sp>
      <p:sp>
        <p:nvSpPr>
          <p:cNvPr id="36" name="Rectangle 35"/>
          <p:cNvSpPr/>
          <p:nvPr/>
        </p:nvSpPr>
        <p:spPr>
          <a:xfrm>
            <a:off x="16932910" y="33782762"/>
            <a:ext cx="14173200" cy="9144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accent3">
                    <a:lumMod val="20000"/>
                    <a:lumOff val="80000"/>
                  </a:schemeClr>
                </a:solidFill>
              </a:rPr>
              <a:t>Conclusions</a:t>
            </a:r>
          </a:p>
        </p:txBody>
      </p:sp>
      <p:sp>
        <p:nvSpPr>
          <p:cNvPr id="45" name="Rectangle 44"/>
          <p:cNvSpPr/>
          <p:nvPr/>
        </p:nvSpPr>
        <p:spPr>
          <a:xfrm>
            <a:off x="16916400" y="6172200"/>
            <a:ext cx="14173200" cy="9144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accent3">
                    <a:lumMod val="20000"/>
                    <a:lumOff val="80000"/>
                  </a:schemeClr>
                </a:solidFill>
              </a:rPr>
              <a:t>Results</a:t>
            </a:r>
          </a:p>
        </p:txBody>
      </p:sp>
      <p:sp>
        <p:nvSpPr>
          <p:cNvPr id="53" name="Text Box 180"/>
          <p:cNvSpPr txBox="1">
            <a:spLocks noChangeArrowheads="1"/>
          </p:cNvSpPr>
          <p:nvPr/>
        </p:nvSpPr>
        <p:spPr bwMode="auto">
          <a:xfrm>
            <a:off x="16982440" y="23015575"/>
            <a:ext cx="14250035"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120" eaLnBrk="0" hangingPunct="0">
              <a:defRPr sz="2200">
                <a:solidFill>
                  <a:schemeClr val="tx1"/>
                </a:solidFill>
                <a:latin typeface="Arial" panose="020B0604020202020204" pitchFamily="34" charset="0"/>
              </a:defRPr>
            </a:lvl1pPr>
            <a:lvl2pPr marL="742950" indent="-285750" defTabSz="4389120" eaLnBrk="0" hangingPunct="0">
              <a:defRPr sz="2200">
                <a:solidFill>
                  <a:schemeClr val="tx1"/>
                </a:solidFill>
                <a:latin typeface="Arial" panose="020B0604020202020204" pitchFamily="34" charset="0"/>
              </a:defRPr>
            </a:lvl2pPr>
            <a:lvl3pPr marL="1143000" indent="-228600" defTabSz="4389120" eaLnBrk="0" hangingPunct="0">
              <a:defRPr sz="2200">
                <a:solidFill>
                  <a:schemeClr val="tx1"/>
                </a:solidFill>
                <a:latin typeface="Arial" panose="020B0604020202020204" pitchFamily="34" charset="0"/>
              </a:defRPr>
            </a:lvl3pPr>
            <a:lvl4pPr marL="1600200" indent="-228600" defTabSz="4389120" eaLnBrk="0" hangingPunct="0">
              <a:defRPr sz="2200">
                <a:solidFill>
                  <a:schemeClr val="tx1"/>
                </a:solidFill>
                <a:latin typeface="Arial" panose="020B0604020202020204" pitchFamily="34" charset="0"/>
              </a:defRPr>
            </a:lvl4pPr>
            <a:lvl5pPr marL="2057400" indent="-228600" defTabSz="4389120" eaLnBrk="0" hangingPunct="0">
              <a:defRPr sz="2200">
                <a:solidFill>
                  <a:schemeClr val="tx1"/>
                </a:solidFill>
                <a:latin typeface="Arial" panose="020B0604020202020204" pitchFamily="34" charset="0"/>
              </a:defRPr>
            </a:lvl5pPr>
            <a:lvl6pPr marL="2514600" indent="-228600" defTabSz="4389120"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120"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120"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120" eaLnBrk="0" fontAlgn="base" hangingPunct="0">
              <a:spcBef>
                <a:spcPct val="0"/>
              </a:spcBef>
              <a:spcAft>
                <a:spcPct val="0"/>
              </a:spcAft>
              <a:defRPr sz="2200">
                <a:solidFill>
                  <a:schemeClr val="tx1"/>
                </a:solidFill>
                <a:latin typeface="Arial" panose="020B0604020202020204" pitchFamily="34" charset="0"/>
              </a:defRPr>
            </a:lvl9pPr>
          </a:lstStyle>
          <a:p>
            <a:pPr algn="l" eaLnBrk="1" hangingPunct="1"/>
            <a:r>
              <a:rPr lang="en-US" sz="2400" b="1" dirty="0">
                <a:latin typeface="Calibri" panose="020F0502020204030204" pitchFamily="34" charset="0"/>
              </a:rPr>
              <a:t>Table 2.</a:t>
            </a:r>
            <a:r>
              <a:rPr lang="en-US" sz="2400" dirty="0">
                <a:latin typeface="Calibri" panose="020F0502020204030204" pitchFamily="34" charset="0"/>
              </a:rPr>
              <a:t> The results of non-linear regression analyis in low-temperature drying assisted microwave of bitter melon slices at different output</a:t>
            </a:r>
          </a:p>
        </p:txBody>
      </p:sp>
      <p:sp>
        <p:nvSpPr>
          <p:cNvPr id="37" name="Text Box 180"/>
          <p:cNvSpPr txBox="1">
            <a:spLocks noChangeArrowheads="1"/>
          </p:cNvSpPr>
          <p:nvPr/>
        </p:nvSpPr>
        <p:spPr bwMode="auto">
          <a:xfrm>
            <a:off x="17051020" y="22233255"/>
            <a:ext cx="1004443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120" eaLnBrk="0" hangingPunct="0">
              <a:defRPr sz="2200">
                <a:solidFill>
                  <a:schemeClr val="tx1"/>
                </a:solidFill>
                <a:latin typeface="Arial" panose="020B0604020202020204" pitchFamily="34" charset="0"/>
              </a:defRPr>
            </a:lvl1pPr>
            <a:lvl2pPr marL="742950" indent="-285750" defTabSz="4389120" eaLnBrk="0" hangingPunct="0">
              <a:defRPr sz="2200">
                <a:solidFill>
                  <a:schemeClr val="tx1"/>
                </a:solidFill>
                <a:latin typeface="Arial" panose="020B0604020202020204" pitchFamily="34" charset="0"/>
              </a:defRPr>
            </a:lvl2pPr>
            <a:lvl3pPr marL="1143000" indent="-228600" defTabSz="4389120" eaLnBrk="0" hangingPunct="0">
              <a:defRPr sz="2200">
                <a:solidFill>
                  <a:schemeClr val="tx1"/>
                </a:solidFill>
                <a:latin typeface="Arial" panose="020B0604020202020204" pitchFamily="34" charset="0"/>
              </a:defRPr>
            </a:lvl3pPr>
            <a:lvl4pPr marL="1600200" indent="-228600" defTabSz="4389120" eaLnBrk="0" hangingPunct="0">
              <a:defRPr sz="2200">
                <a:solidFill>
                  <a:schemeClr val="tx1"/>
                </a:solidFill>
                <a:latin typeface="Arial" panose="020B0604020202020204" pitchFamily="34" charset="0"/>
              </a:defRPr>
            </a:lvl4pPr>
            <a:lvl5pPr marL="2057400" indent="-228600" defTabSz="4389120" eaLnBrk="0" hangingPunct="0">
              <a:defRPr sz="2200">
                <a:solidFill>
                  <a:schemeClr val="tx1"/>
                </a:solidFill>
                <a:latin typeface="Arial" panose="020B0604020202020204" pitchFamily="34" charset="0"/>
              </a:defRPr>
            </a:lvl5pPr>
            <a:lvl6pPr marL="2514600" indent="-228600" defTabSz="4389120"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120"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120"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120" eaLnBrk="0" fontAlgn="base" hangingPunct="0">
              <a:spcBef>
                <a:spcPct val="0"/>
              </a:spcBef>
              <a:spcAft>
                <a:spcPct val="0"/>
              </a:spcAft>
              <a:defRPr sz="2200">
                <a:solidFill>
                  <a:schemeClr val="tx1"/>
                </a:solidFill>
                <a:latin typeface="Arial" panose="020B0604020202020204" pitchFamily="34" charset="0"/>
              </a:defRPr>
            </a:lvl9pPr>
          </a:lstStyle>
          <a:p>
            <a:pPr algn="l" eaLnBrk="1" hangingPunct="1"/>
            <a:r>
              <a:rPr lang="en-US" sz="2400" b="1" dirty="0">
                <a:latin typeface="Calibri" panose="020F0502020204030204" pitchFamily="34" charset="0"/>
              </a:rPr>
              <a:t>Chart 2.</a:t>
            </a:r>
            <a:r>
              <a:rPr lang="en-US" sz="2400" dirty="0">
                <a:latin typeface="Calibri" panose="020F0502020204030204" pitchFamily="34" charset="0"/>
              </a:rPr>
              <a:t> Drying rate curves at different power levels of micorwave</a:t>
            </a:r>
          </a:p>
        </p:txBody>
      </p:sp>
      <p:sp>
        <p:nvSpPr>
          <p:cNvPr id="2" name="Text Box 189"/>
          <p:cNvSpPr txBox="1">
            <a:spLocks noChangeArrowheads="1"/>
          </p:cNvSpPr>
          <p:nvPr/>
        </p:nvSpPr>
        <p:spPr bwMode="auto">
          <a:xfrm>
            <a:off x="1828800" y="10532745"/>
            <a:ext cx="14173200" cy="21541105"/>
          </a:xfrm>
          <a:prstGeom prst="rect">
            <a:avLst/>
          </a:prstGeom>
          <a:solidFill>
            <a:schemeClr val="bg1"/>
          </a:solidFill>
          <a:ln w="38100">
            <a:solidFill>
              <a:schemeClr val="accent1">
                <a:lumMod val="75000"/>
              </a:schemeClr>
            </a:solidFill>
          </a:ln>
          <a:effectLst/>
        </p:spPr>
        <p:txBody>
          <a:bodyPr lIns="182880" tIns="182880" rIns="182880" bIns="182880">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algn="just" eaLnBrk="1" hangingPunct="1"/>
            <a:r>
              <a:rPr lang="en-US" sz="3200" b="1" u="sng" dirty="0">
                <a:solidFill>
                  <a:schemeClr val="accent1">
                    <a:lumMod val="50000"/>
                  </a:schemeClr>
                </a:solidFill>
                <a:latin typeface="Calibri" panose="020F0502020204030204" pitchFamily="34" charset="0"/>
                <a:sym typeface="+mn-ea"/>
              </a:rPr>
              <a:t>Materials</a:t>
            </a:r>
            <a:r>
              <a:rPr lang="en-US" sz="3200" b="1" dirty="0">
                <a:solidFill>
                  <a:schemeClr val="accent1">
                    <a:lumMod val="50000"/>
                  </a:schemeClr>
                </a:solidFill>
                <a:latin typeface="Calibri" panose="020F0502020204030204" pitchFamily="34" charset="0"/>
                <a:sym typeface="+mn-ea"/>
              </a:rPr>
              <a:t>: </a:t>
            </a:r>
            <a:r>
              <a:rPr lang="en-US" sz="3200" dirty="0">
                <a:latin typeface="Calibri" panose="020F0502020204030204" pitchFamily="34" charset="0"/>
                <a:sym typeface="+mn-ea"/>
              </a:rPr>
              <a:t>Fresh bitter melons (</a:t>
            </a:r>
            <a:r>
              <a:rPr lang="en-US" sz="3200" i="1" dirty="0">
                <a:latin typeface="Calibri" panose="020F0502020204030204" pitchFamily="34" charset="0"/>
                <a:sym typeface="+mn-ea"/>
              </a:rPr>
              <a:t>Momordica charantia </a:t>
            </a:r>
            <a:r>
              <a:rPr lang="en-US" sz="3200" dirty="0">
                <a:latin typeface="Calibri" panose="020F0502020204030204" pitchFamily="34" charset="0"/>
                <a:sym typeface="+mn-ea"/>
              </a:rPr>
              <a:t>L.) is 13.74 kg water / kg dried matter with 5 mm thickness. </a:t>
            </a:r>
          </a:p>
          <a:p>
            <a:pPr algn="just" eaLnBrk="1" hangingPunct="1"/>
            <a:endParaRPr lang="en-US" sz="3200" dirty="0">
              <a:latin typeface="Calibri" panose="020F0502020204030204" pitchFamily="34" charset="0"/>
            </a:endParaRPr>
          </a:p>
          <a:p>
            <a:pPr algn="just" eaLnBrk="1" hangingPunct="1"/>
            <a:endParaRPr lang="en-US" sz="3200" dirty="0">
              <a:latin typeface="Calibri" panose="020F0502020204030204" pitchFamily="34" charset="0"/>
            </a:endParaRPr>
          </a:p>
          <a:p>
            <a:pPr algn="just" eaLnBrk="1" hangingPunct="1"/>
            <a:endParaRPr lang="en-US" sz="3200" dirty="0">
              <a:latin typeface="Calibri" panose="020F0502020204030204" pitchFamily="34" charset="0"/>
            </a:endParaRPr>
          </a:p>
          <a:p>
            <a:pPr algn="just" eaLnBrk="1" hangingPunct="1"/>
            <a:endParaRPr lang="en-US" sz="3200" dirty="0">
              <a:latin typeface="Calibri" panose="020F0502020204030204" pitchFamily="34" charset="0"/>
            </a:endParaRPr>
          </a:p>
          <a:p>
            <a:pPr algn="just" eaLnBrk="1" hangingPunct="1"/>
            <a:endParaRPr lang="en-US" sz="3200" dirty="0">
              <a:latin typeface="Calibri" panose="020F0502020204030204" pitchFamily="34" charset="0"/>
            </a:endParaRPr>
          </a:p>
          <a:p>
            <a:pPr algn="just" eaLnBrk="1" hangingPunct="1"/>
            <a:endParaRPr lang="en-US" sz="3200" dirty="0">
              <a:latin typeface="Calibri" panose="020F0502020204030204" pitchFamily="34" charset="0"/>
            </a:endParaRPr>
          </a:p>
          <a:p>
            <a:pPr algn="just" eaLnBrk="1" hangingPunct="1"/>
            <a:endParaRPr lang="en-US" sz="3200" dirty="0">
              <a:latin typeface="Calibri" panose="020F0502020204030204" pitchFamily="34" charset="0"/>
            </a:endParaRPr>
          </a:p>
          <a:p>
            <a:pPr algn="just" eaLnBrk="1" hangingPunct="1"/>
            <a:endParaRPr lang="en-US" sz="3200" dirty="0">
              <a:latin typeface="Calibri" panose="020F0502020204030204" pitchFamily="34" charset="0"/>
            </a:endParaRPr>
          </a:p>
          <a:p>
            <a:pPr algn="just" eaLnBrk="1" hangingPunct="1"/>
            <a:endParaRPr lang="en-US" sz="3200" dirty="0">
              <a:latin typeface="Calibri" panose="020F0502020204030204" pitchFamily="34" charset="0"/>
            </a:endParaRPr>
          </a:p>
          <a:p>
            <a:pPr algn="just" eaLnBrk="1" hangingPunct="1"/>
            <a:endParaRPr lang="en-US" sz="3200" dirty="0">
              <a:latin typeface="Calibri" panose="020F0502020204030204" pitchFamily="34" charset="0"/>
            </a:endParaRPr>
          </a:p>
          <a:p>
            <a:pPr algn="just" eaLnBrk="1" hangingPunct="1"/>
            <a:endParaRPr lang="en-US" sz="3200" dirty="0">
              <a:latin typeface="Calibri" panose="020F0502020204030204" pitchFamily="34" charset="0"/>
            </a:endParaRPr>
          </a:p>
          <a:p>
            <a:pPr algn="just" eaLnBrk="1" hangingPunct="1"/>
            <a:endParaRPr lang="en-US" sz="3200" dirty="0">
              <a:latin typeface="Calibri" panose="020F0502020204030204" pitchFamily="34" charset="0"/>
            </a:endParaRPr>
          </a:p>
          <a:p>
            <a:pPr algn="just" eaLnBrk="1" hangingPunct="1"/>
            <a:endParaRPr lang="en-US" sz="3200" dirty="0">
              <a:latin typeface="Calibri" panose="020F0502020204030204" pitchFamily="34" charset="0"/>
            </a:endParaRPr>
          </a:p>
          <a:p>
            <a:pPr algn="just" eaLnBrk="1" hangingPunct="1"/>
            <a:endParaRPr lang="en-US" sz="3200" dirty="0">
              <a:latin typeface="Calibri" panose="020F0502020204030204" pitchFamily="34" charset="0"/>
            </a:endParaRPr>
          </a:p>
          <a:p>
            <a:pPr algn="just" eaLnBrk="1" hangingPunct="1"/>
            <a:endParaRPr lang="en-US" sz="3200" dirty="0">
              <a:latin typeface="Calibri" panose="020F0502020204030204" pitchFamily="34" charset="0"/>
            </a:endParaRPr>
          </a:p>
          <a:p>
            <a:pPr algn="just" eaLnBrk="1" hangingPunct="1"/>
            <a:endParaRPr lang="en-US" sz="3200" dirty="0">
              <a:latin typeface="Calibri" panose="020F0502020204030204" pitchFamily="34" charset="0"/>
            </a:endParaRPr>
          </a:p>
          <a:p>
            <a:pPr algn="just" eaLnBrk="1" hangingPunct="1"/>
            <a:endParaRPr lang="en-US" sz="3200" dirty="0">
              <a:latin typeface="Calibri" panose="020F0502020204030204" pitchFamily="34" charset="0"/>
            </a:endParaRPr>
          </a:p>
          <a:p>
            <a:pPr algn="just" eaLnBrk="1" hangingPunct="1"/>
            <a:endParaRPr lang="en-US" sz="3200" dirty="0">
              <a:latin typeface="Calibri" panose="020F0502020204030204" pitchFamily="34" charset="0"/>
            </a:endParaRPr>
          </a:p>
          <a:p>
            <a:pPr algn="just" eaLnBrk="1" hangingPunct="1"/>
            <a:endParaRPr lang="en-US" sz="3200" dirty="0">
              <a:latin typeface="Calibri" panose="020F0502020204030204" pitchFamily="34" charset="0"/>
            </a:endParaRPr>
          </a:p>
          <a:p>
            <a:pPr algn="just" eaLnBrk="1" hangingPunct="1"/>
            <a:endParaRPr lang="en-US" sz="3200" dirty="0">
              <a:latin typeface="Calibri" panose="020F0502020204030204" pitchFamily="34" charset="0"/>
            </a:endParaRPr>
          </a:p>
          <a:p>
            <a:pPr algn="just" eaLnBrk="1" hangingPunct="1"/>
            <a:endParaRPr lang="en-US" sz="3200" dirty="0">
              <a:latin typeface="Calibri" panose="020F0502020204030204" pitchFamily="34" charset="0"/>
            </a:endParaRPr>
          </a:p>
          <a:p>
            <a:pPr algn="just" eaLnBrk="1" hangingPunct="1"/>
            <a:endParaRPr lang="en-US" sz="3200" dirty="0">
              <a:latin typeface="Calibri" panose="020F0502020204030204" pitchFamily="34" charset="0"/>
            </a:endParaRPr>
          </a:p>
          <a:p>
            <a:pPr algn="just" eaLnBrk="1" hangingPunct="1"/>
            <a:endParaRPr lang="en-US" sz="3200" dirty="0">
              <a:latin typeface="Calibri" panose="020F0502020204030204" pitchFamily="34" charset="0"/>
            </a:endParaRPr>
          </a:p>
          <a:p>
            <a:pPr algn="just" eaLnBrk="1" hangingPunct="1"/>
            <a:endParaRPr lang="en-US" sz="3200" dirty="0">
              <a:latin typeface="Calibri" panose="020F0502020204030204" pitchFamily="34" charset="0"/>
            </a:endParaRPr>
          </a:p>
          <a:p>
            <a:pPr algn="just" eaLnBrk="1" hangingPunct="1"/>
            <a:endParaRPr lang="en-US" sz="3200" dirty="0">
              <a:latin typeface="Calibri" panose="020F0502020204030204" pitchFamily="34" charset="0"/>
            </a:endParaRPr>
          </a:p>
          <a:p>
            <a:pPr algn="just" eaLnBrk="1" hangingPunct="1"/>
            <a:endParaRPr lang="en-US" sz="3200" dirty="0">
              <a:latin typeface="Calibri" panose="020F0502020204030204" pitchFamily="34" charset="0"/>
            </a:endParaRPr>
          </a:p>
          <a:p>
            <a:pPr algn="just" eaLnBrk="1" hangingPunct="1"/>
            <a:endParaRPr lang="en-US" sz="3200" dirty="0">
              <a:latin typeface="Calibri" panose="020F0502020204030204" pitchFamily="34" charset="0"/>
            </a:endParaRPr>
          </a:p>
          <a:p>
            <a:pPr algn="just" eaLnBrk="1" hangingPunct="1"/>
            <a:endParaRPr lang="en-US" sz="3200" dirty="0">
              <a:latin typeface="Calibri" panose="020F0502020204030204" pitchFamily="34" charset="0"/>
            </a:endParaRPr>
          </a:p>
          <a:p>
            <a:pPr algn="just" eaLnBrk="1" hangingPunct="1"/>
            <a:endParaRPr lang="en-US" sz="3200" dirty="0">
              <a:latin typeface="Calibri" panose="020F0502020204030204" pitchFamily="34" charset="0"/>
            </a:endParaRPr>
          </a:p>
          <a:p>
            <a:pPr algn="just" eaLnBrk="1" hangingPunct="1"/>
            <a:endParaRPr lang="en-US" sz="3200" dirty="0">
              <a:latin typeface="Calibri" panose="020F0502020204030204" pitchFamily="34" charset="0"/>
            </a:endParaRPr>
          </a:p>
          <a:p>
            <a:pPr algn="just" eaLnBrk="1" hangingPunct="1"/>
            <a:endParaRPr lang="en-US" sz="3200" dirty="0">
              <a:latin typeface="Calibri" panose="020F0502020204030204" pitchFamily="34" charset="0"/>
            </a:endParaRPr>
          </a:p>
          <a:p>
            <a:pPr algn="just" eaLnBrk="1" hangingPunct="1"/>
            <a:endParaRPr lang="en-US" sz="3200" dirty="0">
              <a:latin typeface="Calibri" panose="020F0502020204030204" pitchFamily="34" charset="0"/>
            </a:endParaRPr>
          </a:p>
          <a:p>
            <a:pPr algn="just" eaLnBrk="1" hangingPunct="1"/>
            <a:endParaRPr lang="en-US" sz="3200" dirty="0">
              <a:latin typeface="Calibri" panose="020F0502020204030204" pitchFamily="34" charset="0"/>
            </a:endParaRPr>
          </a:p>
          <a:p>
            <a:pPr algn="just" eaLnBrk="1" hangingPunct="1"/>
            <a:endParaRPr lang="en-US" sz="3200" dirty="0">
              <a:latin typeface="Calibri" panose="020F0502020204030204" pitchFamily="34" charset="0"/>
            </a:endParaRPr>
          </a:p>
          <a:p>
            <a:pPr algn="just" eaLnBrk="1" hangingPunct="1"/>
            <a:endParaRPr lang="en-US" sz="3200" dirty="0">
              <a:latin typeface="Calibri" panose="020F0502020204030204" pitchFamily="34" charset="0"/>
            </a:endParaRPr>
          </a:p>
          <a:p>
            <a:pPr algn="just" eaLnBrk="1" hangingPunct="1"/>
            <a:endParaRPr lang="en-US" sz="3200" dirty="0">
              <a:latin typeface="Calibri" panose="020F0502020204030204" pitchFamily="34" charset="0"/>
            </a:endParaRPr>
          </a:p>
          <a:p>
            <a:pPr algn="just" eaLnBrk="1" hangingPunct="1"/>
            <a:endParaRPr lang="en-US" sz="3200" dirty="0">
              <a:latin typeface="Calibri" panose="020F0502020204030204" pitchFamily="34" charset="0"/>
            </a:endParaRPr>
          </a:p>
          <a:p>
            <a:pPr algn="just" eaLnBrk="1" hangingPunct="1"/>
            <a:endParaRPr lang="en-US" sz="3200" dirty="0">
              <a:latin typeface="Calibri" panose="020F0502020204030204" pitchFamily="34" charset="0"/>
            </a:endParaRPr>
          </a:p>
          <a:p>
            <a:pPr algn="just" eaLnBrk="1" hangingPunct="1"/>
            <a:endParaRPr lang="en-US" sz="3200" dirty="0">
              <a:latin typeface="Calibri" panose="020F0502020204030204" pitchFamily="34" charset="0"/>
            </a:endParaRPr>
          </a:p>
          <a:p>
            <a:pPr algn="just" eaLnBrk="1" hangingPunct="1"/>
            <a:endParaRPr lang="en-US" sz="3200" dirty="0">
              <a:latin typeface="Calibri" panose="020F0502020204030204" pitchFamily="34" charset="0"/>
            </a:endParaRPr>
          </a:p>
          <a:p>
            <a:pPr algn="just" eaLnBrk="1" hangingPunct="1"/>
            <a:endParaRPr lang="en-US" sz="3200" dirty="0">
              <a:latin typeface="Calibri" panose="020F0502020204030204" pitchFamily="34" charset="0"/>
            </a:endParaRPr>
          </a:p>
        </p:txBody>
      </p:sp>
      <p:pic>
        <p:nvPicPr>
          <p:cNvPr id="7" name="Picture 6"/>
          <p:cNvPicPr>
            <a:picLocks noChangeAspect="1"/>
          </p:cNvPicPr>
          <p:nvPr/>
        </p:nvPicPr>
        <p:blipFill>
          <a:blip r:embed="rId4"/>
          <a:stretch>
            <a:fillRect/>
          </a:stretch>
        </p:blipFill>
        <p:spPr>
          <a:xfrm>
            <a:off x="5999480" y="19941540"/>
            <a:ext cx="8703310" cy="5043805"/>
          </a:xfrm>
          <a:prstGeom prst="rect">
            <a:avLst/>
          </a:prstGeom>
        </p:spPr>
      </p:pic>
      <p:grpSp>
        <p:nvGrpSpPr>
          <p:cNvPr id="16" name="Group 35"/>
          <p:cNvGrpSpPr/>
          <p:nvPr/>
        </p:nvGrpSpPr>
        <p:grpSpPr>
          <a:xfrm>
            <a:off x="4935220" y="16828135"/>
            <a:ext cx="10765790" cy="2347595"/>
            <a:chOff x="0" y="0"/>
            <a:chExt cx="4498594" cy="1733703"/>
          </a:xfrm>
        </p:grpSpPr>
        <p:sp>
          <p:nvSpPr>
            <p:cNvPr id="22" name="Rectangle 22"/>
            <p:cNvSpPr/>
            <p:nvPr/>
          </p:nvSpPr>
          <p:spPr>
            <a:xfrm>
              <a:off x="2596896" y="731520"/>
              <a:ext cx="869950" cy="270510"/>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algn="ctr">
                <a:lnSpc>
                  <a:spcPct val="100000"/>
                </a:lnSpc>
                <a:spcAft>
                  <a:spcPts val="0"/>
                </a:spcAft>
              </a:pPr>
              <a:r>
                <a:rPr lang="en-US" altLang="zh-CN" sz="2400" kern="100">
                  <a:latin typeface="Calibri" panose="020F0502020204030204" pitchFamily="34" charset="0"/>
                  <a:ea typeface="Calibri" panose="020F0502020204030204"/>
                  <a:cs typeface="Times New Roman" panose="02020603050405020304"/>
                  <a:sym typeface="Times New Roman" panose="02020603050405020304"/>
                </a:rPr>
                <a:t>Drying chamber</a:t>
              </a:r>
            </a:p>
          </p:txBody>
        </p:sp>
        <p:sp>
          <p:nvSpPr>
            <p:cNvPr id="23" name="Rectangle 23"/>
            <p:cNvSpPr/>
            <p:nvPr/>
          </p:nvSpPr>
          <p:spPr>
            <a:xfrm>
              <a:off x="929030" y="731520"/>
              <a:ext cx="869950" cy="270510"/>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algn="ctr">
                <a:lnSpc>
                  <a:spcPct val="100000"/>
                </a:lnSpc>
                <a:spcAft>
                  <a:spcPts val="0"/>
                </a:spcAft>
              </a:pPr>
              <a:r>
                <a:rPr lang="en-US" altLang="zh-CN" sz="2400" kern="100">
                  <a:latin typeface="Calibri" panose="020F0502020204030204" pitchFamily="34" charset="0"/>
                  <a:ea typeface="Calibri" panose="020F0502020204030204"/>
                  <a:cs typeface="Times New Roman" panose="02020603050405020304"/>
                  <a:sym typeface="Times New Roman" panose="02020603050405020304"/>
                </a:rPr>
                <a:t>Condenser</a:t>
              </a:r>
            </a:p>
          </p:txBody>
        </p:sp>
        <p:sp>
          <p:nvSpPr>
            <p:cNvPr id="17" name="Rectangle 24"/>
            <p:cNvSpPr/>
            <p:nvPr/>
          </p:nvSpPr>
          <p:spPr>
            <a:xfrm>
              <a:off x="0" y="1009498"/>
              <a:ext cx="877824" cy="438912"/>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algn="ctr">
                <a:lnSpc>
                  <a:spcPct val="100000"/>
                </a:lnSpc>
                <a:spcAft>
                  <a:spcPts val="0"/>
                </a:spcAft>
              </a:pPr>
              <a:r>
                <a:rPr lang="en-US" altLang="zh-CN" sz="2400" kern="100">
                  <a:latin typeface="Calibri" panose="020F0502020204030204" pitchFamily="34" charset="0"/>
                  <a:ea typeface="Calibri" panose="020F0502020204030204"/>
                  <a:cs typeface="Times New Roman" panose="02020603050405020304"/>
                  <a:sym typeface="Times New Roman" panose="02020603050405020304"/>
                </a:rPr>
                <a:t>Input Air</a:t>
              </a:r>
            </a:p>
          </p:txBody>
        </p:sp>
        <p:sp>
          <p:nvSpPr>
            <p:cNvPr id="18" name="Rectangle 25"/>
            <p:cNvSpPr/>
            <p:nvPr/>
          </p:nvSpPr>
          <p:spPr>
            <a:xfrm>
              <a:off x="1748333" y="1024128"/>
              <a:ext cx="877824" cy="438912"/>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algn="ctr">
                <a:lnSpc>
                  <a:spcPct val="100000"/>
                </a:lnSpc>
                <a:spcAft>
                  <a:spcPts val="0"/>
                </a:spcAft>
              </a:pPr>
              <a:r>
                <a:rPr lang="en-US" altLang="zh-CN" sz="2400" kern="100">
                  <a:latin typeface="Calibri" panose="020F0502020204030204" pitchFamily="34" charset="0"/>
                  <a:ea typeface="Calibri" panose="020F0502020204030204"/>
                  <a:cs typeface="Times New Roman" panose="02020603050405020304"/>
                  <a:sym typeface="Times New Roman" panose="02020603050405020304"/>
                </a:rPr>
                <a:t>Dry Air</a:t>
              </a:r>
            </a:p>
          </p:txBody>
        </p:sp>
        <p:sp>
          <p:nvSpPr>
            <p:cNvPr id="19" name="Rectangle 26"/>
            <p:cNvSpPr/>
            <p:nvPr/>
          </p:nvSpPr>
          <p:spPr>
            <a:xfrm>
              <a:off x="3621024" y="1031444"/>
              <a:ext cx="877570" cy="438785"/>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algn="ctr">
                <a:lnSpc>
                  <a:spcPct val="100000"/>
                </a:lnSpc>
                <a:spcAft>
                  <a:spcPts val="0"/>
                </a:spcAft>
              </a:pPr>
              <a:r>
                <a:rPr lang="en-US" altLang="zh-CN" sz="2400" kern="100">
                  <a:latin typeface="Calibri" panose="020F0502020204030204" pitchFamily="34" charset="0"/>
                  <a:ea typeface="Calibri" panose="020F0502020204030204"/>
                  <a:cs typeface="Times New Roman" panose="02020603050405020304"/>
                  <a:sym typeface="Times New Roman" panose="02020603050405020304"/>
                </a:rPr>
                <a:t>Output Air</a:t>
              </a:r>
            </a:p>
          </p:txBody>
        </p:sp>
        <p:sp>
          <p:nvSpPr>
            <p:cNvPr id="20" name="Rectangle 27"/>
            <p:cNvSpPr/>
            <p:nvPr/>
          </p:nvSpPr>
          <p:spPr>
            <a:xfrm>
              <a:off x="2596896" y="0"/>
              <a:ext cx="877824" cy="285293"/>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algn="ctr">
                <a:lnSpc>
                  <a:spcPct val="100000"/>
                </a:lnSpc>
                <a:spcAft>
                  <a:spcPts val="0"/>
                </a:spcAft>
              </a:pPr>
              <a:r>
                <a:rPr lang="en-US" altLang="zh-CN" sz="2400" kern="100">
                  <a:latin typeface="Calibri" panose="020F0502020204030204" pitchFamily="34" charset="0"/>
                  <a:ea typeface="Calibri" panose="020F0502020204030204"/>
                  <a:cs typeface="Times New Roman" panose="02020603050405020304"/>
                  <a:sym typeface="Times New Roman" panose="02020603050405020304"/>
                </a:rPr>
                <a:t>Microwave</a:t>
              </a:r>
            </a:p>
          </p:txBody>
        </p:sp>
        <p:sp>
          <p:nvSpPr>
            <p:cNvPr id="29" name="Rectangle 29"/>
            <p:cNvSpPr/>
            <p:nvPr/>
          </p:nvSpPr>
          <p:spPr>
            <a:xfrm>
              <a:off x="938496" y="1448410"/>
              <a:ext cx="877824" cy="285293"/>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algn="ctr">
                <a:lnSpc>
                  <a:spcPct val="100000"/>
                </a:lnSpc>
                <a:spcAft>
                  <a:spcPts val="0"/>
                </a:spcAft>
              </a:pPr>
              <a:r>
                <a:rPr lang="en-US" altLang="zh-CN" sz="2400" kern="100">
                  <a:latin typeface="Calibri" panose="020F0502020204030204" pitchFamily="34" charset="0"/>
                  <a:ea typeface="Calibri" panose="020F0502020204030204"/>
                  <a:cs typeface="Times New Roman" panose="02020603050405020304"/>
                  <a:sym typeface="Times New Roman" panose="02020603050405020304"/>
                </a:rPr>
                <a:t>Moisture</a:t>
              </a:r>
            </a:p>
          </p:txBody>
        </p:sp>
        <p:cxnSp>
          <p:nvCxnSpPr>
            <p:cNvPr id="21" name="Straight Arrow Connector 30"/>
            <p:cNvCxnSpPr/>
            <p:nvPr/>
          </p:nvCxnSpPr>
          <p:spPr>
            <a:xfrm>
              <a:off x="131674" y="870509"/>
              <a:ext cx="796925" cy="0"/>
            </a:xfrm>
            <a:prstGeom prst="straightConnector1">
              <a:avLst/>
            </a:prstGeom>
            <a:ln w="12700">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28" name="Straight Arrow Connector 31"/>
            <p:cNvCxnSpPr/>
            <p:nvPr/>
          </p:nvCxnSpPr>
          <p:spPr>
            <a:xfrm>
              <a:off x="1799539" y="870509"/>
              <a:ext cx="796925" cy="0"/>
            </a:xfrm>
            <a:prstGeom prst="straightConnector1">
              <a:avLst/>
            </a:prstGeom>
            <a:ln w="12700">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46" name="Straight Arrow Connector 32"/>
            <p:cNvCxnSpPr/>
            <p:nvPr/>
          </p:nvCxnSpPr>
          <p:spPr>
            <a:xfrm>
              <a:off x="3474720" y="855879"/>
              <a:ext cx="796925" cy="0"/>
            </a:xfrm>
            <a:prstGeom prst="straightConnector1">
              <a:avLst/>
            </a:prstGeom>
            <a:ln w="12700">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47" name="Straight Arrow Connector 33"/>
            <p:cNvCxnSpPr/>
            <p:nvPr/>
          </p:nvCxnSpPr>
          <p:spPr>
            <a:xfrm>
              <a:off x="3028493" y="263348"/>
              <a:ext cx="0" cy="468172"/>
            </a:xfrm>
            <a:prstGeom prst="straightConnector1">
              <a:avLst/>
            </a:prstGeom>
            <a:ln w="12700">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48" name="Straight Arrow Connector 34"/>
            <p:cNvCxnSpPr/>
            <p:nvPr/>
          </p:nvCxnSpPr>
          <p:spPr>
            <a:xfrm>
              <a:off x="1360627" y="1002183"/>
              <a:ext cx="0" cy="468172"/>
            </a:xfrm>
            <a:prstGeom prst="straightConnector1">
              <a:avLst/>
            </a:prstGeom>
            <a:ln w="12700">
              <a:headEnd type="none" w="med" len="med"/>
              <a:tailEnd type="arrow" w="med" len="med"/>
            </a:ln>
          </p:spPr>
          <p:style>
            <a:lnRef idx="3">
              <a:schemeClr val="dk1"/>
            </a:lnRef>
            <a:fillRef idx="0">
              <a:schemeClr val="dk1"/>
            </a:fillRef>
            <a:effectRef idx="2">
              <a:schemeClr val="dk1"/>
            </a:effectRef>
            <a:fontRef idx="minor">
              <a:schemeClr val="tx1"/>
            </a:fontRef>
          </p:style>
        </p:cxnSp>
      </p:grpSp>
      <p:sp>
        <p:nvSpPr>
          <p:cNvPr id="9" name="Text Box 180"/>
          <p:cNvSpPr txBox="1">
            <a:spLocks noChangeArrowheads="1"/>
          </p:cNvSpPr>
          <p:nvPr/>
        </p:nvSpPr>
        <p:spPr bwMode="auto">
          <a:xfrm>
            <a:off x="6206490" y="25259030"/>
            <a:ext cx="828929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389120" eaLnBrk="0" hangingPunct="0">
              <a:defRPr sz="2200">
                <a:solidFill>
                  <a:schemeClr val="tx1"/>
                </a:solidFill>
                <a:latin typeface="Arial" panose="020B0604020202020204" pitchFamily="34" charset="0"/>
              </a:defRPr>
            </a:lvl1pPr>
            <a:lvl2pPr marL="742950" indent="-285750" defTabSz="4389120" eaLnBrk="0" hangingPunct="0">
              <a:defRPr sz="2200">
                <a:solidFill>
                  <a:schemeClr val="tx1"/>
                </a:solidFill>
                <a:latin typeface="Arial" panose="020B0604020202020204" pitchFamily="34" charset="0"/>
              </a:defRPr>
            </a:lvl2pPr>
            <a:lvl3pPr marL="1143000" indent="-228600" defTabSz="4389120" eaLnBrk="0" hangingPunct="0">
              <a:defRPr sz="2200">
                <a:solidFill>
                  <a:schemeClr val="tx1"/>
                </a:solidFill>
                <a:latin typeface="Arial" panose="020B0604020202020204" pitchFamily="34" charset="0"/>
              </a:defRPr>
            </a:lvl3pPr>
            <a:lvl4pPr marL="1600200" indent="-228600" defTabSz="4389120" eaLnBrk="0" hangingPunct="0">
              <a:defRPr sz="2200">
                <a:solidFill>
                  <a:schemeClr val="tx1"/>
                </a:solidFill>
                <a:latin typeface="Arial" panose="020B0604020202020204" pitchFamily="34" charset="0"/>
              </a:defRPr>
            </a:lvl4pPr>
            <a:lvl5pPr marL="2057400" indent="-228600" defTabSz="4389120" eaLnBrk="0" hangingPunct="0">
              <a:defRPr sz="2200">
                <a:solidFill>
                  <a:schemeClr val="tx1"/>
                </a:solidFill>
                <a:latin typeface="Arial" panose="020B0604020202020204" pitchFamily="34" charset="0"/>
              </a:defRPr>
            </a:lvl5pPr>
            <a:lvl6pPr marL="2514600" indent="-228600" defTabSz="4389120"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120"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120"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120" eaLnBrk="0" fontAlgn="base" hangingPunct="0">
              <a:spcBef>
                <a:spcPct val="0"/>
              </a:spcBef>
              <a:spcAft>
                <a:spcPct val="0"/>
              </a:spcAft>
              <a:defRPr sz="2200">
                <a:solidFill>
                  <a:schemeClr val="tx1"/>
                </a:solidFill>
                <a:latin typeface="Arial" panose="020B0604020202020204" pitchFamily="34" charset="0"/>
              </a:defRPr>
            </a:lvl9pPr>
          </a:lstStyle>
          <a:p>
            <a:pPr algn="l" eaLnBrk="1" hangingPunct="1"/>
            <a:r>
              <a:rPr lang="en-US" sz="2000" b="1" dirty="0">
                <a:latin typeface="Calibri" panose="020F0502020204030204" pitchFamily="34" charset="0"/>
              </a:rPr>
              <a:t>Figure 1.</a:t>
            </a:r>
            <a:r>
              <a:rPr lang="en-US" sz="2000" dirty="0">
                <a:latin typeface="Calibri" panose="020F0502020204030204" pitchFamily="34" charset="0"/>
              </a:rPr>
              <a:t> Low-temperature drying assisted microwave principle and equipment</a:t>
            </a:r>
          </a:p>
        </p:txBody>
      </p:sp>
      <p:sp>
        <p:nvSpPr>
          <p:cNvPr id="6" name="Text Box 180"/>
          <p:cNvSpPr txBox="1">
            <a:spLocks noChangeArrowheads="1"/>
          </p:cNvSpPr>
          <p:nvPr/>
        </p:nvSpPr>
        <p:spPr bwMode="auto">
          <a:xfrm>
            <a:off x="1828852" y="32487245"/>
            <a:ext cx="110680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389120" eaLnBrk="0" hangingPunct="0">
              <a:defRPr sz="2200">
                <a:solidFill>
                  <a:schemeClr val="tx1"/>
                </a:solidFill>
                <a:latin typeface="Arial" panose="020B0604020202020204" pitchFamily="34" charset="0"/>
              </a:defRPr>
            </a:lvl1pPr>
            <a:lvl2pPr marL="742950" indent="-285750" defTabSz="4389120" eaLnBrk="0" hangingPunct="0">
              <a:defRPr sz="2200">
                <a:solidFill>
                  <a:schemeClr val="tx1"/>
                </a:solidFill>
                <a:latin typeface="Arial" panose="020B0604020202020204" pitchFamily="34" charset="0"/>
              </a:defRPr>
            </a:lvl2pPr>
            <a:lvl3pPr marL="1143000" indent="-228600" defTabSz="4389120" eaLnBrk="0" hangingPunct="0">
              <a:defRPr sz="2200">
                <a:solidFill>
                  <a:schemeClr val="tx1"/>
                </a:solidFill>
                <a:latin typeface="Arial" panose="020B0604020202020204" pitchFamily="34" charset="0"/>
              </a:defRPr>
            </a:lvl3pPr>
            <a:lvl4pPr marL="1600200" indent="-228600" defTabSz="4389120" eaLnBrk="0" hangingPunct="0">
              <a:defRPr sz="2200">
                <a:solidFill>
                  <a:schemeClr val="tx1"/>
                </a:solidFill>
                <a:latin typeface="Arial" panose="020B0604020202020204" pitchFamily="34" charset="0"/>
              </a:defRPr>
            </a:lvl4pPr>
            <a:lvl5pPr marL="2057400" indent="-228600" defTabSz="4389120" eaLnBrk="0" hangingPunct="0">
              <a:defRPr sz="2200">
                <a:solidFill>
                  <a:schemeClr val="tx1"/>
                </a:solidFill>
                <a:latin typeface="Arial" panose="020B0604020202020204" pitchFamily="34" charset="0"/>
              </a:defRPr>
            </a:lvl5pPr>
            <a:lvl6pPr marL="2514600" indent="-228600" defTabSz="4389120"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120"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120"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120" eaLnBrk="0" fontAlgn="base" hangingPunct="0">
              <a:spcBef>
                <a:spcPct val="0"/>
              </a:spcBef>
              <a:spcAft>
                <a:spcPct val="0"/>
              </a:spcAft>
              <a:defRPr sz="2200">
                <a:solidFill>
                  <a:schemeClr val="tx1"/>
                </a:solidFill>
                <a:latin typeface="Arial" panose="020B0604020202020204" pitchFamily="34" charset="0"/>
              </a:defRPr>
            </a:lvl9pPr>
          </a:lstStyle>
          <a:p>
            <a:pPr algn="ctr" eaLnBrk="1" hangingPunct="1"/>
            <a:r>
              <a:rPr lang="en-US" sz="2400" b="1" dirty="0">
                <a:latin typeface="Calibri" panose="020F0502020204030204" pitchFamily="34" charset="0"/>
              </a:rPr>
              <a:t>Table 1.</a:t>
            </a:r>
            <a:r>
              <a:rPr lang="en-US" sz="2400" dirty="0">
                <a:latin typeface="Calibri" panose="020F0502020204030204" pitchFamily="34" charset="0"/>
              </a:rPr>
              <a:t> Mathematical modes were used to predict moisture ratios of bitter melon slices</a:t>
            </a:r>
          </a:p>
        </p:txBody>
      </p:sp>
      <p:graphicFrame>
        <p:nvGraphicFramePr>
          <p:cNvPr id="8" name="Content Placeholder 114" descr="Sample table with 4 columns, 7 rows." title="Sample Table"/>
          <p:cNvGraphicFramePr/>
          <p:nvPr/>
        </p:nvGraphicFramePr>
        <p:xfrm>
          <a:off x="1828800" y="33232090"/>
          <a:ext cx="14173200" cy="4762500"/>
        </p:xfrm>
        <a:graphic>
          <a:graphicData uri="http://schemas.openxmlformats.org/drawingml/2006/table">
            <a:tbl>
              <a:tblPr firstRow="1" bandRow="1">
                <a:tableStyleId>{F5AB1C69-6EDB-4FF4-983F-18BD219EF322}</a:tableStyleId>
              </a:tblPr>
              <a:tblGrid>
                <a:gridCol w="946488">
                  <a:extLst>
                    <a:ext uri="{9D8B030D-6E8A-4147-A177-3AD203B41FA5}">
                      <a16:colId xmlns:a16="http://schemas.microsoft.com/office/drawing/2014/main" val="20000"/>
                    </a:ext>
                  </a:extLst>
                </a:gridCol>
                <a:gridCol w="5193397">
                  <a:extLst>
                    <a:ext uri="{9D8B030D-6E8A-4147-A177-3AD203B41FA5}">
                      <a16:colId xmlns:a16="http://schemas.microsoft.com/office/drawing/2014/main" val="20001"/>
                    </a:ext>
                  </a:extLst>
                </a:gridCol>
                <a:gridCol w="4016657">
                  <a:extLst>
                    <a:ext uri="{9D8B030D-6E8A-4147-A177-3AD203B41FA5}">
                      <a16:colId xmlns:a16="http://schemas.microsoft.com/office/drawing/2014/main" val="20002"/>
                    </a:ext>
                  </a:extLst>
                </a:gridCol>
                <a:gridCol w="4016658">
                  <a:extLst>
                    <a:ext uri="{9D8B030D-6E8A-4147-A177-3AD203B41FA5}">
                      <a16:colId xmlns:a16="http://schemas.microsoft.com/office/drawing/2014/main" val="20003"/>
                    </a:ext>
                  </a:extLst>
                </a:gridCol>
              </a:tblGrid>
              <a:tr h="793750">
                <a:tc>
                  <a:txBody>
                    <a:bodyPr/>
                    <a:lstStyle/>
                    <a:p>
                      <a:pPr algn="ctr"/>
                      <a:r>
                        <a:rPr lang="en-US" sz="3200" dirty="0"/>
                        <a:t>No</a:t>
                      </a:r>
                    </a:p>
                  </a:txBody>
                  <a:tcPr anchor="ctr">
                    <a:solidFill>
                      <a:schemeClr val="accent1">
                        <a:lumMod val="75000"/>
                      </a:schemeClr>
                    </a:solidFill>
                  </a:tcPr>
                </a:tc>
                <a:tc>
                  <a:txBody>
                    <a:bodyPr/>
                    <a:lstStyle/>
                    <a:p>
                      <a:pPr algn="ctr"/>
                      <a:r>
                        <a:rPr lang="en-US" sz="3200" dirty="0"/>
                        <a:t>Model Names</a:t>
                      </a:r>
                    </a:p>
                  </a:txBody>
                  <a:tcPr anchor="ctr">
                    <a:solidFill>
                      <a:schemeClr val="accent1">
                        <a:lumMod val="75000"/>
                      </a:schemeClr>
                    </a:solidFill>
                  </a:tcPr>
                </a:tc>
                <a:tc>
                  <a:txBody>
                    <a:bodyPr/>
                    <a:lstStyle/>
                    <a:p>
                      <a:pPr algn="ctr"/>
                      <a:r>
                        <a:rPr lang="en-US" sz="3200" dirty="0"/>
                        <a:t>Equations</a:t>
                      </a:r>
                    </a:p>
                  </a:txBody>
                  <a:tcPr anchor="ctr">
                    <a:solidFill>
                      <a:schemeClr val="accent1">
                        <a:lumMod val="75000"/>
                      </a:schemeClr>
                    </a:solidFill>
                  </a:tcPr>
                </a:tc>
                <a:tc>
                  <a:txBody>
                    <a:bodyPr/>
                    <a:lstStyle/>
                    <a:p>
                      <a:pPr algn="ctr">
                        <a:buNone/>
                      </a:pPr>
                      <a:r>
                        <a:rPr lang="en-US" sz="3200" dirty="0"/>
                        <a:t>References</a:t>
                      </a:r>
                    </a:p>
                  </a:txBody>
                  <a:tcPr marL="68580" marR="68580" marT="38100" marB="38100" anchor="ctr">
                    <a:solidFill>
                      <a:schemeClr val="accent1">
                        <a:lumMod val="75000"/>
                      </a:schemeClr>
                    </a:solidFill>
                  </a:tcPr>
                </a:tc>
                <a:extLst>
                  <a:ext uri="{0D108BD9-81ED-4DB2-BD59-A6C34878D82A}">
                    <a16:rowId xmlns:a16="http://schemas.microsoft.com/office/drawing/2014/main" val="10000"/>
                  </a:ext>
                </a:extLst>
              </a:tr>
              <a:tr h="793750">
                <a:tc>
                  <a:txBody>
                    <a:bodyPr/>
                    <a:lstStyle/>
                    <a:p>
                      <a:pPr algn="ctr"/>
                      <a:r>
                        <a:rPr lang="en-US" sz="3200" dirty="0"/>
                        <a:t>1</a:t>
                      </a:r>
                    </a:p>
                  </a:txBody>
                  <a:tcPr anchor="ctr"/>
                </a:tc>
                <a:tc>
                  <a:txBody>
                    <a:bodyPr/>
                    <a:lstStyle/>
                    <a:p>
                      <a:pPr algn="l">
                        <a:buNone/>
                      </a:pPr>
                      <a:r>
                        <a:rPr lang="en-US" sz="3200" b="0" dirty="0"/>
                        <a:t>Page model</a:t>
                      </a:r>
                    </a:p>
                  </a:txBody>
                  <a:tcPr marL="68580" marR="68580" marT="38100" marB="38100" anchor="ctr"/>
                </a:tc>
                <a:tc>
                  <a:txBody>
                    <a:bodyPr/>
                    <a:lstStyle/>
                    <a:p>
                      <a:pPr algn="ctr"/>
                      <a:r>
                        <a:rPr lang="en-US" sz="3200" i="1" dirty="0"/>
                        <a:t>MR = exp(-kt</a:t>
                      </a:r>
                      <a:r>
                        <a:rPr lang="en-US" sz="3200" i="1" baseline="30000" dirty="0"/>
                        <a:t>n</a:t>
                      </a:r>
                      <a:r>
                        <a:rPr lang="en-US" sz="3200" i="1" dirty="0"/>
                        <a:t>)</a:t>
                      </a:r>
                    </a:p>
                  </a:txBody>
                  <a:tcPr anchor="ctr"/>
                </a:tc>
                <a:tc>
                  <a:txBody>
                    <a:bodyPr/>
                    <a:lstStyle/>
                    <a:p>
                      <a:pPr algn="l">
                        <a:buNone/>
                      </a:pPr>
                      <a:r>
                        <a:rPr lang="en-US" sz="3200" b="0" dirty="0"/>
                        <a:t>Sarimeseli, 2011</a:t>
                      </a:r>
                    </a:p>
                  </a:txBody>
                  <a:tcPr marL="68580" marR="68580" marT="38100" marB="38100" anchor="ctr"/>
                </a:tc>
                <a:extLst>
                  <a:ext uri="{0D108BD9-81ED-4DB2-BD59-A6C34878D82A}">
                    <a16:rowId xmlns:a16="http://schemas.microsoft.com/office/drawing/2014/main" val="10001"/>
                  </a:ext>
                </a:extLst>
              </a:tr>
              <a:tr h="793750">
                <a:tc>
                  <a:txBody>
                    <a:bodyPr/>
                    <a:lstStyle/>
                    <a:p>
                      <a:pPr algn="ctr"/>
                      <a:r>
                        <a:rPr lang="en-US" sz="3200" dirty="0"/>
                        <a:t>2</a:t>
                      </a:r>
                    </a:p>
                  </a:txBody>
                  <a:tcPr anchor="ctr"/>
                </a:tc>
                <a:tc>
                  <a:txBody>
                    <a:bodyPr/>
                    <a:lstStyle/>
                    <a:p>
                      <a:pPr algn="l">
                        <a:buNone/>
                      </a:pPr>
                      <a:r>
                        <a:rPr lang="en-US" sz="3200" b="0" dirty="0"/>
                        <a:t>Henderson and Pabis model</a:t>
                      </a:r>
                    </a:p>
                  </a:txBody>
                  <a:tcPr marL="68580" marR="68580" marT="38100" marB="38100" anchor="ctr"/>
                </a:tc>
                <a:tc>
                  <a:txBody>
                    <a:bodyPr/>
                    <a:lstStyle/>
                    <a:p>
                      <a:pPr algn="ctr"/>
                      <a:r>
                        <a:rPr lang="en-US" sz="3200" i="1" dirty="0"/>
                        <a:t>MR = aexp(-kt)</a:t>
                      </a:r>
                    </a:p>
                  </a:txBody>
                  <a:tcPr anchor="ctr"/>
                </a:tc>
                <a:tc>
                  <a:txBody>
                    <a:bodyPr/>
                    <a:lstStyle/>
                    <a:p>
                      <a:pPr algn="l">
                        <a:buNone/>
                      </a:pPr>
                      <a:r>
                        <a:rPr lang="en-US" sz="3200" b="0" dirty="0"/>
                        <a:t>Akpinar et al., 2006</a:t>
                      </a:r>
                    </a:p>
                  </a:txBody>
                  <a:tcPr marL="68580" marR="68580" marT="38100" marB="38100" anchor="ctr"/>
                </a:tc>
                <a:extLst>
                  <a:ext uri="{0D108BD9-81ED-4DB2-BD59-A6C34878D82A}">
                    <a16:rowId xmlns:a16="http://schemas.microsoft.com/office/drawing/2014/main" val="10002"/>
                  </a:ext>
                </a:extLst>
              </a:tr>
              <a:tr h="793750">
                <a:tc>
                  <a:txBody>
                    <a:bodyPr/>
                    <a:lstStyle/>
                    <a:p>
                      <a:pPr algn="ctr"/>
                      <a:r>
                        <a:rPr lang="en-US" sz="3200" dirty="0"/>
                        <a:t>3</a:t>
                      </a:r>
                    </a:p>
                  </a:txBody>
                  <a:tcPr anchor="ctr"/>
                </a:tc>
                <a:tc>
                  <a:txBody>
                    <a:bodyPr/>
                    <a:lstStyle/>
                    <a:p>
                      <a:pPr algn="l">
                        <a:buNone/>
                      </a:pPr>
                      <a:r>
                        <a:rPr lang="en-US" sz="3200" b="0" dirty="0"/>
                        <a:t>Logarithm model</a:t>
                      </a:r>
                    </a:p>
                  </a:txBody>
                  <a:tcPr marL="68580" marR="68580" marT="38100" marB="38100" anchor="ctr"/>
                </a:tc>
                <a:tc>
                  <a:txBody>
                    <a:bodyPr/>
                    <a:lstStyle/>
                    <a:p>
                      <a:pPr algn="ctr"/>
                      <a:r>
                        <a:rPr lang="en-US" sz="3200" i="1" dirty="0">
                          <a:sym typeface="+mn-ea"/>
                        </a:rPr>
                        <a:t>MR = aexp(-kt)+c</a:t>
                      </a:r>
                    </a:p>
                  </a:txBody>
                  <a:tcPr anchor="ctr"/>
                </a:tc>
                <a:tc>
                  <a:txBody>
                    <a:bodyPr/>
                    <a:lstStyle/>
                    <a:p>
                      <a:pPr algn="l">
                        <a:buNone/>
                      </a:pPr>
                      <a:r>
                        <a:rPr lang="en-US" sz="3200" b="0" dirty="0"/>
                        <a:t>Yaldiz et al., 2001</a:t>
                      </a:r>
                    </a:p>
                  </a:txBody>
                  <a:tcPr marL="68580" marR="68580" marT="38100" marB="38100" anchor="ctr"/>
                </a:tc>
                <a:extLst>
                  <a:ext uri="{0D108BD9-81ED-4DB2-BD59-A6C34878D82A}">
                    <a16:rowId xmlns:a16="http://schemas.microsoft.com/office/drawing/2014/main" val="10003"/>
                  </a:ext>
                </a:extLst>
              </a:tr>
              <a:tr h="793750">
                <a:tc>
                  <a:txBody>
                    <a:bodyPr/>
                    <a:lstStyle/>
                    <a:p>
                      <a:pPr algn="ctr">
                        <a:buNone/>
                      </a:pPr>
                      <a:r>
                        <a:rPr lang="en-US" sz="3200" dirty="0"/>
                        <a:t>4</a:t>
                      </a:r>
                    </a:p>
                  </a:txBody>
                  <a:tcPr anchor="ctr"/>
                </a:tc>
                <a:tc>
                  <a:txBody>
                    <a:bodyPr/>
                    <a:lstStyle/>
                    <a:p>
                      <a:pPr algn="l">
                        <a:buNone/>
                      </a:pPr>
                      <a:r>
                        <a:rPr lang="en-US" sz="3200" b="0" dirty="0"/>
                        <a:t>Wang and Singh model</a:t>
                      </a:r>
                    </a:p>
                  </a:txBody>
                  <a:tcPr marL="68580" marR="68580" marT="38100" marB="38100" anchor="ctr"/>
                </a:tc>
                <a:tc>
                  <a:txBody>
                    <a:bodyPr/>
                    <a:lstStyle/>
                    <a:p>
                      <a:pPr algn="ctr">
                        <a:buNone/>
                      </a:pPr>
                      <a:r>
                        <a:rPr lang="en-US" sz="3200" i="1" dirty="0"/>
                        <a:t>MR = 1 + at + bt</a:t>
                      </a:r>
                      <a:r>
                        <a:rPr lang="en-US" sz="3200" i="1" baseline="30000" dirty="0"/>
                        <a:t>2</a:t>
                      </a:r>
                    </a:p>
                  </a:txBody>
                  <a:tcPr anchor="ctr"/>
                </a:tc>
                <a:tc>
                  <a:txBody>
                    <a:bodyPr/>
                    <a:lstStyle/>
                    <a:p>
                      <a:pPr algn="l">
                        <a:buNone/>
                      </a:pPr>
                      <a:r>
                        <a:rPr lang="en-US" sz="3200" b="0" dirty="0"/>
                        <a:t>Soysal et al., 2006</a:t>
                      </a:r>
                    </a:p>
                  </a:txBody>
                  <a:tcPr marL="68580" marR="68580" marT="38100" marB="38100" anchor="ctr"/>
                </a:tc>
                <a:extLst>
                  <a:ext uri="{0D108BD9-81ED-4DB2-BD59-A6C34878D82A}">
                    <a16:rowId xmlns:a16="http://schemas.microsoft.com/office/drawing/2014/main" val="10004"/>
                  </a:ext>
                </a:extLst>
              </a:tr>
              <a:tr h="793750">
                <a:tc>
                  <a:txBody>
                    <a:bodyPr/>
                    <a:lstStyle/>
                    <a:p>
                      <a:pPr algn="ctr">
                        <a:buNone/>
                      </a:pPr>
                      <a:r>
                        <a:rPr lang="en-US" sz="3200" dirty="0"/>
                        <a:t>5</a:t>
                      </a:r>
                    </a:p>
                  </a:txBody>
                  <a:tcPr anchor="ctr"/>
                </a:tc>
                <a:tc>
                  <a:txBody>
                    <a:bodyPr/>
                    <a:lstStyle/>
                    <a:p>
                      <a:pPr algn="l">
                        <a:buNone/>
                      </a:pPr>
                      <a:r>
                        <a:rPr lang="en-US" sz="3200" b="0" dirty="0"/>
                        <a:t>Midilli model</a:t>
                      </a:r>
                    </a:p>
                  </a:txBody>
                  <a:tcPr marL="68580" marR="68580" marT="38100" marB="38100" anchor="ctr"/>
                </a:tc>
                <a:tc>
                  <a:txBody>
                    <a:bodyPr/>
                    <a:lstStyle/>
                    <a:p>
                      <a:pPr algn="ctr">
                        <a:buNone/>
                      </a:pPr>
                      <a:r>
                        <a:rPr lang="en-US" sz="3200" i="1" dirty="0">
                          <a:sym typeface="+mn-ea"/>
                        </a:rPr>
                        <a:t>MR = aexp(-kt</a:t>
                      </a:r>
                      <a:r>
                        <a:rPr lang="en-US" sz="3200" i="1" baseline="30000" dirty="0">
                          <a:sym typeface="+mn-ea"/>
                        </a:rPr>
                        <a:t>n</a:t>
                      </a:r>
                      <a:r>
                        <a:rPr lang="en-US" sz="3200" i="1" dirty="0">
                          <a:sym typeface="+mn-ea"/>
                        </a:rPr>
                        <a:t>) + bt</a:t>
                      </a:r>
                    </a:p>
                  </a:txBody>
                  <a:tcPr anchor="ctr"/>
                </a:tc>
                <a:tc>
                  <a:txBody>
                    <a:bodyPr/>
                    <a:lstStyle/>
                    <a:p>
                      <a:pPr algn="l">
                        <a:buNone/>
                      </a:pPr>
                      <a:r>
                        <a:rPr lang="en-US" sz="3200" b="0" dirty="0"/>
                        <a:t>Özbek &amp; Dadali, 2007 </a:t>
                      </a:r>
                    </a:p>
                  </a:txBody>
                  <a:tcPr marL="68580" marR="68580" marT="38100" marB="38100" anchor="ctr"/>
                </a:tc>
                <a:extLst>
                  <a:ext uri="{0D108BD9-81ED-4DB2-BD59-A6C34878D82A}">
                    <a16:rowId xmlns:a16="http://schemas.microsoft.com/office/drawing/2014/main" val="10005"/>
                  </a:ext>
                </a:extLst>
              </a:tr>
            </a:tbl>
          </a:graphicData>
        </a:graphic>
      </p:graphicFrame>
      <p:graphicFrame>
        <p:nvGraphicFramePr>
          <p:cNvPr id="50" name="Chart 2"/>
          <p:cNvGraphicFramePr/>
          <p:nvPr/>
        </p:nvGraphicFramePr>
        <p:xfrm>
          <a:off x="22760940" y="7293610"/>
          <a:ext cx="8412480" cy="673481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2" name="Chart 4"/>
          <p:cNvGraphicFramePr/>
          <p:nvPr/>
        </p:nvGraphicFramePr>
        <p:xfrm>
          <a:off x="16916400" y="14391640"/>
          <a:ext cx="10313035" cy="7842250"/>
        </p:xfrm>
        <a:graphic>
          <a:graphicData uri="http://schemas.openxmlformats.org/drawingml/2006/chart">
            <c:chart xmlns:c="http://schemas.openxmlformats.org/drawingml/2006/chart" xmlns:r="http://schemas.openxmlformats.org/officeDocument/2006/relationships" r:id="rId6"/>
          </a:graphicData>
        </a:graphic>
      </p:graphicFrame>
      <p:grpSp>
        <p:nvGrpSpPr>
          <p:cNvPr id="93" name="Group 92"/>
          <p:cNvGrpSpPr/>
          <p:nvPr/>
        </p:nvGrpSpPr>
        <p:grpSpPr>
          <a:xfrm>
            <a:off x="18874740" y="15698470"/>
            <a:ext cx="6994525" cy="4662170"/>
            <a:chOff x="41075" y="24373"/>
            <a:chExt cx="6477" cy="4623"/>
          </a:xfrm>
        </p:grpSpPr>
        <p:sp>
          <p:nvSpPr>
            <p:cNvPr id="56" name="Left Brace 55"/>
            <p:cNvSpPr/>
            <p:nvPr/>
          </p:nvSpPr>
          <p:spPr>
            <a:xfrm rot="5400000">
              <a:off x="45406" y="22595"/>
              <a:ext cx="368" cy="3923"/>
            </a:xfrm>
            <a:prstGeom prst="leftBrace">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57" name="Left Brace 56"/>
            <p:cNvSpPr/>
            <p:nvPr/>
          </p:nvSpPr>
          <p:spPr>
            <a:xfrm rot="5400000">
              <a:off x="42621" y="24335"/>
              <a:ext cx="368" cy="1648"/>
            </a:xfrm>
            <a:prstGeom prst="leftBrace">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58" name="Left Brace 57"/>
            <p:cNvSpPr/>
            <p:nvPr/>
          </p:nvSpPr>
          <p:spPr>
            <a:xfrm rot="5400000">
              <a:off x="41419" y="25638"/>
              <a:ext cx="368" cy="755"/>
            </a:xfrm>
            <a:prstGeom prst="leftBrace">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62" name="Text Box 180"/>
            <p:cNvSpPr txBox="1">
              <a:spLocks noChangeArrowheads="1"/>
            </p:cNvSpPr>
            <p:nvPr/>
          </p:nvSpPr>
          <p:spPr bwMode="auto">
            <a:xfrm>
              <a:off x="44628" y="24741"/>
              <a:ext cx="1926" cy="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120" eaLnBrk="0" hangingPunct="0">
                <a:defRPr sz="2200">
                  <a:solidFill>
                    <a:schemeClr val="tx1"/>
                  </a:solidFill>
                  <a:latin typeface="Arial" panose="020B0604020202020204" pitchFamily="34" charset="0"/>
                </a:defRPr>
              </a:lvl1pPr>
              <a:lvl2pPr marL="742950" indent="-285750" defTabSz="4389120" eaLnBrk="0" hangingPunct="0">
                <a:defRPr sz="2200">
                  <a:solidFill>
                    <a:schemeClr val="tx1"/>
                  </a:solidFill>
                  <a:latin typeface="Arial" panose="020B0604020202020204" pitchFamily="34" charset="0"/>
                </a:defRPr>
              </a:lvl2pPr>
              <a:lvl3pPr marL="1143000" indent="-228600" defTabSz="4389120" eaLnBrk="0" hangingPunct="0">
                <a:defRPr sz="2200">
                  <a:solidFill>
                    <a:schemeClr val="tx1"/>
                  </a:solidFill>
                  <a:latin typeface="Arial" panose="020B0604020202020204" pitchFamily="34" charset="0"/>
                </a:defRPr>
              </a:lvl3pPr>
              <a:lvl4pPr marL="1600200" indent="-228600" defTabSz="4389120" eaLnBrk="0" hangingPunct="0">
                <a:defRPr sz="2200">
                  <a:solidFill>
                    <a:schemeClr val="tx1"/>
                  </a:solidFill>
                  <a:latin typeface="Arial" panose="020B0604020202020204" pitchFamily="34" charset="0"/>
                </a:defRPr>
              </a:lvl4pPr>
              <a:lvl5pPr marL="2057400" indent="-228600" defTabSz="4389120" eaLnBrk="0" hangingPunct="0">
                <a:defRPr sz="2200">
                  <a:solidFill>
                    <a:schemeClr val="tx1"/>
                  </a:solidFill>
                  <a:latin typeface="Arial" panose="020B0604020202020204" pitchFamily="34" charset="0"/>
                </a:defRPr>
              </a:lvl5pPr>
              <a:lvl6pPr marL="2514600" indent="-228600" defTabSz="4389120"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120"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120"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120" eaLnBrk="0" fontAlgn="base" hangingPunct="0">
                <a:spcBef>
                  <a:spcPct val="0"/>
                </a:spcBef>
                <a:spcAft>
                  <a:spcPct val="0"/>
                </a:spcAft>
                <a:defRPr sz="2200">
                  <a:solidFill>
                    <a:schemeClr val="tx1"/>
                  </a:solidFill>
                  <a:latin typeface="Arial" panose="020B0604020202020204" pitchFamily="34" charset="0"/>
                </a:defRPr>
              </a:lvl9pPr>
            </a:lstStyle>
            <a:p>
              <a:pPr algn="ctr" eaLnBrk="1" hangingPunct="1"/>
              <a:r>
                <a:rPr lang="en-US" sz="2400" dirty="0">
                  <a:latin typeface="Calibri" panose="020F0502020204030204" pitchFamily="34" charset="0"/>
                </a:rPr>
                <a:t>First stage</a:t>
              </a:r>
            </a:p>
          </p:txBody>
        </p:sp>
        <p:sp>
          <p:nvSpPr>
            <p:cNvPr id="63" name="Text Box 180"/>
            <p:cNvSpPr txBox="1">
              <a:spLocks noChangeArrowheads="1"/>
            </p:cNvSpPr>
            <p:nvPr/>
          </p:nvSpPr>
          <p:spPr bwMode="auto">
            <a:xfrm>
              <a:off x="42042" y="25103"/>
              <a:ext cx="1467" cy="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120" eaLnBrk="0" hangingPunct="0">
                <a:defRPr sz="2200">
                  <a:solidFill>
                    <a:schemeClr val="tx1"/>
                  </a:solidFill>
                  <a:latin typeface="Arial" panose="020B0604020202020204" pitchFamily="34" charset="0"/>
                </a:defRPr>
              </a:lvl1pPr>
              <a:lvl2pPr marL="742950" indent="-285750" defTabSz="4389120" eaLnBrk="0" hangingPunct="0">
                <a:defRPr sz="2200">
                  <a:solidFill>
                    <a:schemeClr val="tx1"/>
                  </a:solidFill>
                  <a:latin typeface="Arial" panose="020B0604020202020204" pitchFamily="34" charset="0"/>
                </a:defRPr>
              </a:lvl2pPr>
              <a:lvl3pPr marL="1143000" indent="-228600" defTabSz="4389120" eaLnBrk="0" hangingPunct="0">
                <a:defRPr sz="2200">
                  <a:solidFill>
                    <a:schemeClr val="tx1"/>
                  </a:solidFill>
                  <a:latin typeface="Arial" panose="020B0604020202020204" pitchFamily="34" charset="0"/>
                </a:defRPr>
              </a:lvl3pPr>
              <a:lvl4pPr marL="1600200" indent="-228600" defTabSz="4389120" eaLnBrk="0" hangingPunct="0">
                <a:defRPr sz="2200">
                  <a:solidFill>
                    <a:schemeClr val="tx1"/>
                  </a:solidFill>
                  <a:latin typeface="Arial" panose="020B0604020202020204" pitchFamily="34" charset="0"/>
                </a:defRPr>
              </a:lvl4pPr>
              <a:lvl5pPr marL="2057400" indent="-228600" defTabSz="4389120" eaLnBrk="0" hangingPunct="0">
                <a:defRPr sz="2200">
                  <a:solidFill>
                    <a:schemeClr val="tx1"/>
                  </a:solidFill>
                  <a:latin typeface="Arial" panose="020B0604020202020204" pitchFamily="34" charset="0"/>
                </a:defRPr>
              </a:lvl5pPr>
              <a:lvl6pPr marL="2514600" indent="-228600" defTabSz="4389120"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120"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120"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120" eaLnBrk="0" fontAlgn="base" hangingPunct="0">
                <a:spcBef>
                  <a:spcPct val="0"/>
                </a:spcBef>
                <a:spcAft>
                  <a:spcPct val="0"/>
                </a:spcAft>
                <a:defRPr sz="2200">
                  <a:solidFill>
                    <a:schemeClr val="tx1"/>
                  </a:solidFill>
                  <a:latin typeface="Arial" panose="020B0604020202020204" pitchFamily="34" charset="0"/>
                </a:defRPr>
              </a:lvl9pPr>
            </a:lstStyle>
            <a:p>
              <a:pPr algn="ctr" eaLnBrk="1" hangingPunct="1"/>
              <a:r>
                <a:rPr lang="en-US" sz="2400" dirty="0">
                  <a:latin typeface="Calibri" panose="020F0502020204030204" pitchFamily="34" charset="0"/>
                </a:rPr>
                <a:t>Second</a:t>
              </a:r>
              <a:br>
                <a:rPr lang="en-US" sz="2400" dirty="0">
                  <a:latin typeface="Calibri" panose="020F0502020204030204" pitchFamily="34" charset="0"/>
                </a:rPr>
              </a:br>
              <a:r>
                <a:rPr lang="en-US" sz="2400" dirty="0">
                  <a:latin typeface="Calibri" panose="020F0502020204030204" pitchFamily="34" charset="0"/>
                </a:rPr>
                <a:t>stage</a:t>
              </a:r>
            </a:p>
          </p:txBody>
        </p:sp>
        <p:sp>
          <p:nvSpPr>
            <p:cNvPr id="64" name="Text Box 180"/>
            <p:cNvSpPr txBox="1">
              <a:spLocks noChangeArrowheads="1"/>
            </p:cNvSpPr>
            <p:nvPr/>
          </p:nvSpPr>
          <p:spPr bwMode="auto">
            <a:xfrm>
              <a:off x="41075" y="26080"/>
              <a:ext cx="1057" cy="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120" eaLnBrk="0" hangingPunct="0">
                <a:defRPr sz="2200">
                  <a:solidFill>
                    <a:schemeClr val="tx1"/>
                  </a:solidFill>
                  <a:latin typeface="Arial" panose="020B0604020202020204" pitchFamily="34" charset="0"/>
                </a:defRPr>
              </a:lvl1pPr>
              <a:lvl2pPr marL="742950" indent="-285750" defTabSz="4389120" eaLnBrk="0" hangingPunct="0">
                <a:defRPr sz="2200">
                  <a:solidFill>
                    <a:schemeClr val="tx1"/>
                  </a:solidFill>
                  <a:latin typeface="Arial" panose="020B0604020202020204" pitchFamily="34" charset="0"/>
                </a:defRPr>
              </a:lvl2pPr>
              <a:lvl3pPr marL="1143000" indent="-228600" defTabSz="4389120" eaLnBrk="0" hangingPunct="0">
                <a:defRPr sz="2200">
                  <a:solidFill>
                    <a:schemeClr val="tx1"/>
                  </a:solidFill>
                  <a:latin typeface="Arial" panose="020B0604020202020204" pitchFamily="34" charset="0"/>
                </a:defRPr>
              </a:lvl3pPr>
              <a:lvl4pPr marL="1600200" indent="-228600" defTabSz="4389120" eaLnBrk="0" hangingPunct="0">
                <a:defRPr sz="2200">
                  <a:solidFill>
                    <a:schemeClr val="tx1"/>
                  </a:solidFill>
                  <a:latin typeface="Arial" panose="020B0604020202020204" pitchFamily="34" charset="0"/>
                </a:defRPr>
              </a:lvl4pPr>
              <a:lvl5pPr marL="2057400" indent="-228600" defTabSz="4389120" eaLnBrk="0" hangingPunct="0">
                <a:defRPr sz="2200">
                  <a:solidFill>
                    <a:schemeClr val="tx1"/>
                  </a:solidFill>
                  <a:latin typeface="Arial" panose="020B0604020202020204" pitchFamily="34" charset="0"/>
                </a:defRPr>
              </a:lvl5pPr>
              <a:lvl6pPr marL="2514600" indent="-228600" defTabSz="4389120"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120"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120"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120" eaLnBrk="0" fontAlgn="base" hangingPunct="0">
                <a:spcBef>
                  <a:spcPct val="0"/>
                </a:spcBef>
                <a:spcAft>
                  <a:spcPct val="0"/>
                </a:spcAft>
                <a:defRPr sz="2200">
                  <a:solidFill>
                    <a:schemeClr val="tx1"/>
                  </a:solidFill>
                  <a:latin typeface="Arial" panose="020B0604020202020204" pitchFamily="34" charset="0"/>
                </a:defRPr>
              </a:lvl9pPr>
            </a:lstStyle>
            <a:p>
              <a:pPr algn="ctr" eaLnBrk="1" hangingPunct="1"/>
              <a:r>
                <a:rPr lang="en-US" sz="2400" dirty="0">
                  <a:latin typeface="Calibri" panose="020F0502020204030204" pitchFamily="34" charset="0"/>
                </a:rPr>
                <a:t>Last</a:t>
              </a:r>
            </a:p>
            <a:p>
              <a:pPr algn="ctr" eaLnBrk="1" hangingPunct="1"/>
              <a:r>
                <a:rPr lang="en-US" sz="2400" dirty="0">
                  <a:latin typeface="Calibri" panose="020F0502020204030204" pitchFamily="34" charset="0"/>
                </a:rPr>
                <a:t>stage</a:t>
              </a:r>
            </a:p>
          </p:txBody>
        </p:sp>
        <p:cxnSp>
          <p:nvCxnSpPr>
            <p:cNvPr id="65" name="Straight Connector 64"/>
            <p:cNvCxnSpPr/>
            <p:nvPr/>
          </p:nvCxnSpPr>
          <p:spPr>
            <a:xfrm>
              <a:off x="43629" y="24741"/>
              <a:ext cx="0" cy="3803"/>
            </a:xfrm>
            <a:prstGeom prst="line">
              <a:avLst/>
            </a:prstGeom>
            <a:ln w="38100">
              <a:prstDash val="dash"/>
            </a:ln>
          </p:spPr>
          <p:style>
            <a:lnRef idx="1">
              <a:schemeClr val="accent2"/>
            </a:lnRef>
            <a:fillRef idx="0">
              <a:schemeClr val="accent2"/>
            </a:fillRef>
            <a:effectRef idx="0">
              <a:schemeClr val="accent2"/>
            </a:effectRef>
            <a:fontRef idx="minor">
              <a:schemeClr val="tx1"/>
            </a:fontRef>
          </p:style>
        </p:cxnSp>
        <p:cxnSp>
          <p:nvCxnSpPr>
            <p:cNvPr id="67" name="Straight Connector 66"/>
            <p:cNvCxnSpPr/>
            <p:nvPr/>
          </p:nvCxnSpPr>
          <p:spPr>
            <a:xfrm>
              <a:off x="41981" y="25193"/>
              <a:ext cx="0" cy="3803"/>
            </a:xfrm>
            <a:prstGeom prst="line">
              <a:avLst/>
            </a:prstGeom>
            <a:ln w="38100">
              <a:prstDash val="dash"/>
            </a:ln>
          </p:spPr>
          <p:style>
            <a:lnRef idx="1">
              <a:schemeClr val="accent2"/>
            </a:lnRef>
            <a:fillRef idx="0">
              <a:schemeClr val="accent2"/>
            </a:fillRef>
            <a:effectRef idx="0">
              <a:schemeClr val="accent2"/>
            </a:effectRef>
            <a:fontRef idx="minor">
              <a:schemeClr val="tx1"/>
            </a:fontRef>
          </p:style>
        </p:cxnSp>
      </p:grpSp>
      <p:sp>
        <p:nvSpPr>
          <p:cNvPr id="68" name="Text Box 180"/>
          <p:cNvSpPr txBox="1">
            <a:spLocks noChangeArrowheads="1"/>
          </p:cNvSpPr>
          <p:nvPr/>
        </p:nvSpPr>
        <p:spPr bwMode="auto">
          <a:xfrm>
            <a:off x="16932910" y="14028420"/>
            <a:ext cx="1429956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120" eaLnBrk="0" hangingPunct="0">
              <a:defRPr sz="2200">
                <a:solidFill>
                  <a:schemeClr val="tx1"/>
                </a:solidFill>
                <a:latin typeface="Arial" panose="020B0604020202020204" pitchFamily="34" charset="0"/>
              </a:defRPr>
            </a:lvl1pPr>
            <a:lvl2pPr marL="742950" indent="-285750" defTabSz="4389120" eaLnBrk="0" hangingPunct="0">
              <a:defRPr sz="2200">
                <a:solidFill>
                  <a:schemeClr val="tx1"/>
                </a:solidFill>
                <a:latin typeface="Arial" panose="020B0604020202020204" pitchFamily="34" charset="0"/>
              </a:defRPr>
            </a:lvl2pPr>
            <a:lvl3pPr marL="1143000" indent="-228600" defTabSz="4389120" eaLnBrk="0" hangingPunct="0">
              <a:defRPr sz="2200">
                <a:solidFill>
                  <a:schemeClr val="tx1"/>
                </a:solidFill>
                <a:latin typeface="Arial" panose="020B0604020202020204" pitchFamily="34" charset="0"/>
              </a:defRPr>
            </a:lvl3pPr>
            <a:lvl4pPr marL="1600200" indent="-228600" defTabSz="4389120" eaLnBrk="0" hangingPunct="0">
              <a:defRPr sz="2200">
                <a:solidFill>
                  <a:schemeClr val="tx1"/>
                </a:solidFill>
                <a:latin typeface="Arial" panose="020B0604020202020204" pitchFamily="34" charset="0"/>
              </a:defRPr>
            </a:lvl4pPr>
            <a:lvl5pPr marL="2057400" indent="-228600" defTabSz="4389120" eaLnBrk="0" hangingPunct="0">
              <a:defRPr sz="2200">
                <a:solidFill>
                  <a:schemeClr val="tx1"/>
                </a:solidFill>
                <a:latin typeface="Arial" panose="020B0604020202020204" pitchFamily="34" charset="0"/>
              </a:defRPr>
            </a:lvl5pPr>
            <a:lvl6pPr marL="2514600" indent="-228600" defTabSz="4389120"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120"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120"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120" eaLnBrk="0" fontAlgn="base" hangingPunct="0">
              <a:spcBef>
                <a:spcPct val="0"/>
              </a:spcBef>
              <a:spcAft>
                <a:spcPct val="0"/>
              </a:spcAft>
              <a:defRPr sz="2200">
                <a:solidFill>
                  <a:schemeClr val="tx1"/>
                </a:solidFill>
                <a:latin typeface="Arial" panose="020B0604020202020204" pitchFamily="34" charset="0"/>
              </a:defRPr>
            </a:lvl9pPr>
          </a:lstStyle>
          <a:p>
            <a:pPr algn="r" eaLnBrk="1" hangingPunct="1"/>
            <a:r>
              <a:rPr lang="en-US" sz="2400" b="1" dirty="0">
                <a:latin typeface="Calibri" panose="020F0502020204030204" pitchFamily="34" charset="0"/>
              </a:rPr>
              <a:t>Chart 1.</a:t>
            </a:r>
            <a:r>
              <a:rPr lang="en-US" sz="2400" dirty="0">
                <a:latin typeface="Calibri" panose="020F0502020204030204" pitchFamily="34" charset="0"/>
              </a:rPr>
              <a:t> Moisture content at different power levels of micorwave</a:t>
            </a:r>
          </a:p>
        </p:txBody>
      </p:sp>
      <p:sp>
        <p:nvSpPr>
          <p:cNvPr id="69" name="Text Box 194"/>
          <p:cNvSpPr txBox="1">
            <a:spLocks noChangeArrowheads="1"/>
          </p:cNvSpPr>
          <p:nvPr/>
        </p:nvSpPr>
        <p:spPr bwMode="auto">
          <a:xfrm>
            <a:off x="27432000" y="15981680"/>
            <a:ext cx="4322445" cy="4305300"/>
          </a:xfrm>
          <a:prstGeom prst="rect">
            <a:avLst/>
          </a:prstGeom>
          <a:solidFill>
            <a:schemeClr val="bg1"/>
          </a:solidFill>
          <a:ln w="38100">
            <a:solidFill>
              <a:schemeClr val="accent1">
                <a:lumMod val="75000"/>
              </a:schemeClr>
            </a:solidFill>
          </a:ln>
          <a:effectLst/>
        </p:spPr>
        <p:txBody>
          <a:bodyPr wrap="square" lIns="182880" tIns="182880" rIns="182880" bIns="182880">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algn="ctr" eaLnBrk="1" hangingPunct="1"/>
            <a:r>
              <a:rPr lang="en-US" sz="3200" dirty="0">
                <a:latin typeface="Calibri" panose="020F0502020204030204" pitchFamily="34" charset="0"/>
              </a:rPr>
              <a:t>* </a:t>
            </a:r>
            <a:r>
              <a:rPr lang="en-US" sz="3200" b="1" dirty="0">
                <a:latin typeface="Calibri" panose="020F0502020204030204" pitchFamily="34" charset="0"/>
              </a:rPr>
              <a:t>First stage: </a:t>
            </a:r>
            <a:r>
              <a:rPr lang="en-US" sz="3200" dirty="0">
                <a:solidFill>
                  <a:srgbClr val="FF0000"/>
                </a:solidFill>
                <a:latin typeface="Calibri" panose="020F0502020204030204" pitchFamily="34" charset="0"/>
              </a:rPr>
              <a:t>Evaporation controlled</a:t>
            </a:r>
          </a:p>
          <a:p>
            <a:pPr algn="ctr" eaLnBrk="1" hangingPunct="1"/>
            <a:endParaRPr lang="en-US" sz="3200" dirty="0">
              <a:solidFill>
                <a:srgbClr val="FF0000"/>
              </a:solidFill>
              <a:latin typeface="Calibri" panose="020F0502020204030204" pitchFamily="34" charset="0"/>
            </a:endParaRPr>
          </a:p>
          <a:p>
            <a:pPr algn="ctr" eaLnBrk="1" hangingPunct="1"/>
            <a:r>
              <a:rPr lang="en-US" sz="3200" dirty="0">
                <a:latin typeface="Calibri" panose="020F0502020204030204" pitchFamily="34" charset="0"/>
              </a:rPr>
              <a:t>* </a:t>
            </a:r>
            <a:r>
              <a:rPr lang="en-US" sz="3200" b="1" dirty="0">
                <a:latin typeface="Calibri" panose="020F0502020204030204" pitchFamily="34" charset="0"/>
              </a:rPr>
              <a:t>Second stage:</a:t>
            </a:r>
            <a:r>
              <a:rPr lang="en-US" sz="3200" dirty="0">
                <a:latin typeface="Calibri" panose="020F0502020204030204" pitchFamily="34" charset="0"/>
              </a:rPr>
              <a:t> </a:t>
            </a:r>
            <a:r>
              <a:rPr lang="en-US" sz="3200" dirty="0">
                <a:solidFill>
                  <a:srgbClr val="FF0000"/>
                </a:solidFill>
                <a:latin typeface="Calibri" panose="020F0502020204030204" pitchFamily="34" charset="0"/>
              </a:rPr>
              <a:t>Diffusion controlled</a:t>
            </a:r>
          </a:p>
          <a:p>
            <a:pPr algn="ctr" eaLnBrk="1" hangingPunct="1"/>
            <a:endParaRPr lang="en-US" sz="3200" dirty="0">
              <a:solidFill>
                <a:srgbClr val="FF0000"/>
              </a:solidFill>
              <a:latin typeface="Calibri" panose="020F0502020204030204" pitchFamily="34" charset="0"/>
            </a:endParaRPr>
          </a:p>
          <a:p>
            <a:pPr algn="ctr" eaLnBrk="1" hangingPunct="1"/>
            <a:r>
              <a:rPr lang="en-US" sz="3200" dirty="0">
                <a:latin typeface="Calibri" panose="020F0502020204030204" pitchFamily="34" charset="0"/>
              </a:rPr>
              <a:t>* </a:t>
            </a:r>
            <a:r>
              <a:rPr lang="en-US" sz="3200" b="1" dirty="0">
                <a:latin typeface="Calibri" panose="020F0502020204030204" pitchFamily="34" charset="0"/>
              </a:rPr>
              <a:t>Last stage:</a:t>
            </a:r>
            <a:r>
              <a:rPr lang="en-US" sz="3200" dirty="0">
                <a:latin typeface="Calibri" panose="020F0502020204030204" pitchFamily="34" charset="0"/>
              </a:rPr>
              <a:t> </a:t>
            </a:r>
            <a:br>
              <a:rPr lang="en-US" sz="3200" dirty="0">
                <a:latin typeface="Calibri" panose="020F0502020204030204" pitchFamily="34" charset="0"/>
              </a:rPr>
            </a:br>
            <a:r>
              <a:rPr lang="en-US" sz="3200" dirty="0">
                <a:solidFill>
                  <a:srgbClr val="FF0000"/>
                </a:solidFill>
                <a:latin typeface="Calibri" panose="020F0502020204030204" pitchFamily="34" charset="0"/>
              </a:rPr>
              <a:t>Bond breakup</a:t>
            </a:r>
          </a:p>
        </p:txBody>
      </p:sp>
      <p:graphicFrame>
        <p:nvGraphicFramePr>
          <p:cNvPr id="73" name="Content Placeholder 114" descr="Sample table with 4 columns, 7 rows." title="Sample Table"/>
          <p:cNvGraphicFramePr/>
          <p:nvPr/>
        </p:nvGraphicFramePr>
        <p:xfrm>
          <a:off x="16981805" y="23845520"/>
          <a:ext cx="8169910" cy="7112000"/>
        </p:xfrm>
        <a:graphic>
          <a:graphicData uri="http://schemas.openxmlformats.org/drawingml/2006/table">
            <a:tbl>
              <a:tblPr firstRow="1" bandRow="1">
                <a:tableStyleId>{F5AB1C69-6EDB-4FF4-983F-18BD219EF322}</a:tableStyleId>
              </a:tblPr>
              <a:tblGrid>
                <a:gridCol w="1216025">
                  <a:extLst>
                    <a:ext uri="{9D8B030D-6E8A-4147-A177-3AD203B41FA5}">
                      <a16:colId xmlns:a16="http://schemas.microsoft.com/office/drawing/2014/main" val="20000"/>
                    </a:ext>
                  </a:extLst>
                </a:gridCol>
                <a:gridCol w="2955290">
                  <a:extLst>
                    <a:ext uri="{9D8B030D-6E8A-4147-A177-3AD203B41FA5}">
                      <a16:colId xmlns:a16="http://schemas.microsoft.com/office/drawing/2014/main" val="20001"/>
                    </a:ext>
                  </a:extLst>
                </a:gridCol>
                <a:gridCol w="1334770">
                  <a:extLst>
                    <a:ext uri="{9D8B030D-6E8A-4147-A177-3AD203B41FA5}">
                      <a16:colId xmlns:a16="http://schemas.microsoft.com/office/drawing/2014/main" val="20002"/>
                    </a:ext>
                  </a:extLst>
                </a:gridCol>
                <a:gridCol w="1395730">
                  <a:extLst>
                    <a:ext uri="{9D8B030D-6E8A-4147-A177-3AD203B41FA5}">
                      <a16:colId xmlns:a16="http://schemas.microsoft.com/office/drawing/2014/main" val="20003"/>
                    </a:ext>
                  </a:extLst>
                </a:gridCol>
                <a:gridCol w="1268095">
                  <a:extLst>
                    <a:ext uri="{9D8B030D-6E8A-4147-A177-3AD203B41FA5}">
                      <a16:colId xmlns:a16="http://schemas.microsoft.com/office/drawing/2014/main" val="20004"/>
                    </a:ext>
                  </a:extLst>
                </a:gridCol>
              </a:tblGrid>
              <a:tr h="457200">
                <a:tc>
                  <a:txBody>
                    <a:bodyPr/>
                    <a:lstStyle/>
                    <a:p>
                      <a:pPr algn="ctr"/>
                      <a:r>
                        <a:rPr lang="en-US" sz="2400" dirty="0"/>
                        <a:t>Powers</a:t>
                      </a:r>
                    </a:p>
                  </a:txBody>
                  <a:tcPr anchor="ctr">
                    <a:solidFill>
                      <a:schemeClr val="accent1">
                        <a:lumMod val="75000"/>
                      </a:schemeClr>
                    </a:solidFill>
                  </a:tcPr>
                </a:tc>
                <a:tc>
                  <a:txBody>
                    <a:bodyPr/>
                    <a:lstStyle/>
                    <a:p>
                      <a:pPr algn="ctr"/>
                      <a:r>
                        <a:rPr lang="en-US" sz="2400" dirty="0"/>
                        <a:t>Model</a:t>
                      </a:r>
                    </a:p>
                  </a:txBody>
                  <a:tcPr anchor="ctr">
                    <a:solidFill>
                      <a:schemeClr val="accent1">
                        <a:lumMod val="75000"/>
                      </a:schemeClr>
                    </a:solidFill>
                  </a:tcPr>
                </a:tc>
                <a:tc>
                  <a:txBody>
                    <a:bodyPr/>
                    <a:lstStyle/>
                    <a:p>
                      <a:pPr algn="ctr"/>
                      <a:r>
                        <a:rPr lang="en-US" sz="2400" dirty="0"/>
                        <a:t>R</a:t>
                      </a:r>
                      <a:r>
                        <a:rPr lang="en-US" sz="2400" baseline="30000" dirty="0"/>
                        <a:t>2</a:t>
                      </a:r>
                    </a:p>
                  </a:txBody>
                  <a:tcPr anchor="ctr">
                    <a:solidFill>
                      <a:schemeClr val="accent1">
                        <a:lumMod val="75000"/>
                      </a:schemeClr>
                    </a:solidFill>
                  </a:tcPr>
                </a:tc>
                <a:tc>
                  <a:txBody>
                    <a:bodyPr/>
                    <a:lstStyle/>
                    <a:p>
                      <a:pPr algn="ctr"/>
                      <a:r>
                        <a:rPr lang="en-US" sz="2400" dirty="0"/>
                        <a:t>RMSE</a:t>
                      </a:r>
                    </a:p>
                  </a:txBody>
                  <a:tcPr anchor="ctr">
                    <a:solidFill>
                      <a:schemeClr val="accent1">
                        <a:lumMod val="75000"/>
                      </a:schemeClr>
                    </a:solidFill>
                  </a:tcPr>
                </a:tc>
                <a:tc>
                  <a:txBody>
                    <a:bodyPr/>
                    <a:lstStyle/>
                    <a:p>
                      <a:pPr algn="ctr">
                        <a:buNone/>
                      </a:pPr>
                      <a:r>
                        <a:rPr lang="en-US" sz="2400" dirty="0">
                          <a:latin typeface="Times New Roman" panose="02020603050405020304" charset="0"/>
                        </a:rPr>
                        <a:t>χ</a:t>
                      </a:r>
                      <a:r>
                        <a:rPr lang="en-US" sz="2400" baseline="30000" dirty="0">
                          <a:latin typeface="Times New Roman" panose="02020603050405020304" charset="0"/>
                        </a:rPr>
                        <a:t>2</a:t>
                      </a:r>
                    </a:p>
                  </a:txBody>
                  <a:tcPr anchor="ctr">
                    <a:solidFill>
                      <a:schemeClr val="accent1">
                        <a:lumMod val="75000"/>
                      </a:schemeClr>
                    </a:solidFill>
                  </a:tcPr>
                </a:tc>
                <a:extLst>
                  <a:ext uri="{0D108BD9-81ED-4DB2-BD59-A6C34878D82A}">
                    <a16:rowId xmlns:a16="http://schemas.microsoft.com/office/drawing/2014/main" val="10000"/>
                  </a:ext>
                </a:extLst>
              </a:tr>
              <a:tr h="441960">
                <a:tc rowSpan="5">
                  <a:txBody>
                    <a:bodyPr/>
                    <a:lstStyle/>
                    <a:p>
                      <a:pPr algn="ctr"/>
                      <a:r>
                        <a:rPr lang="en-US" sz="2400" dirty="0"/>
                        <a:t>450W</a:t>
                      </a:r>
                    </a:p>
                  </a:txBody>
                  <a:tcPr anchor="ctr"/>
                </a:tc>
                <a:tc>
                  <a:txBody>
                    <a:bodyPr/>
                    <a:lstStyle/>
                    <a:p>
                      <a:pPr algn="l">
                        <a:buNone/>
                      </a:pPr>
                      <a:r>
                        <a:rPr lang="en-US" sz="2400" b="0" dirty="0"/>
                        <a:t>Page</a:t>
                      </a:r>
                    </a:p>
                  </a:txBody>
                  <a:tcPr marL="68580" marR="68580" marT="38100" marB="38100" anchor="ctr"/>
                </a:tc>
                <a:tc>
                  <a:txBody>
                    <a:bodyPr/>
                    <a:lstStyle/>
                    <a:p>
                      <a:pPr algn="ctr">
                        <a:buNone/>
                      </a:pPr>
                      <a:r>
                        <a:rPr lang="en-US" sz="2400" b="0" dirty="0"/>
                        <a:t>0.99621</a:t>
                      </a:r>
                    </a:p>
                  </a:txBody>
                  <a:tcPr marL="68580" marR="68580" marT="0" marB="0" anchor="ctr"/>
                </a:tc>
                <a:tc>
                  <a:txBody>
                    <a:bodyPr/>
                    <a:lstStyle/>
                    <a:p>
                      <a:pPr algn="ctr">
                        <a:buNone/>
                      </a:pPr>
                      <a:r>
                        <a:rPr lang="en-US" sz="2400" b="0" dirty="0"/>
                        <a:t>0.01657</a:t>
                      </a:r>
                    </a:p>
                  </a:txBody>
                  <a:tcPr marL="68580" marR="68580" marT="0" marB="0" anchor="ctr"/>
                </a:tc>
                <a:tc>
                  <a:txBody>
                    <a:bodyPr/>
                    <a:lstStyle/>
                    <a:p>
                      <a:pPr algn="ctr">
                        <a:buNone/>
                      </a:pPr>
                      <a:r>
                        <a:rPr lang="en-US" sz="2400" b="0" dirty="0"/>
                        <a:t>0.00031</a:t>
                      </a:r>
                    </a:p>
                  </a:txBody>
                  <a:tcPr marL="68580" marR="68580" marT="0" marB="0" anchor="ctr"/>
                </a:tc>
                <a:extLst>
                  <a:ext uri="{0D108BD9-81ED-4DB2-BD59-A6C34878D82A}">
                    <a16:rowId xmlns:a16="http://schemas.microsoft.com/office/drawing/2014/main" val="10001"/>
                  </a:ext>
                </a:extLst>
              </a:tr>
              <a:tr h="441960">
                <a:tc vMerge="1">
                  <a:txBody>
                    <a:bodyPr/>
                    <a:lstStyle/>
                    <a:p>
                      <a:endParaRPr lang="en-VN"/>
                    </a:p>
                  </a:txBody>
                  <a:tcPr anchor="ctr"/>
                </a:tc>
                <a:tc>
                  <a:txBody>
                    <a:bodyPr/>
                    <a:lstStyle/>
                    <a:p>
                      <a:pPr algn="l">
                        <a:buNone/>
                      </a:pPr>
                      <a:r>
                        <a:rPr lang="en-US" sz="2400" b="0" dirty="0"/>
                        <a:t>Henderson and Pabis</a:t>
                      </a:r>
                    </a:p>
                  </a:txBody>
                  <a:tcPr marL="68580" marR="68580" marT="38100" marB="38100" anchor="ctr"/>
                </a:tc>
                <a:tc>
                  <a:txBody>
                    <a:bodyPr/>
                    <a:lstStyle/>
                    <a:p>
                      <a:pPr algn="ctr">
                        <a:buNone/>
                      </a:pPr>
                      <a:r>
                        <a:rPr lang="en-US" sz="2400" b="0" dirty="0"/>
                        <a:t>0.99271</a:t>
                      </a:r>
                    </a:p>
                  </a:txBody>
                  <a:tcPr marL="68580" marR="68580" marT="0" marB="0" anchor="ctr"/>
                </a:tc>
                <a:tc>
                  <a:txBody>
                    <a:bodyPr/>
                    <a:lstStyle/>
                    <a:p>
                      <a:pPr algn="ctr">
                        <a:buNone/>
                      </a:pPr>
                      <a:r>
                        <a:rPr lang="en-US" sz="2400" b="0" dirty="0"/>
                        <a:t>0.02298</a:t>
                      </a:r>
                    </a:p>
                  </a:txBody>
                  <a:tcPr marL="68580" marR="68580" marT="0" marB="0" anchor="ctr"/>
                </a:tc>
                <a:tc>
                  <a:txBody>
                    <a:bodyPr/>
                    <a:lstStyle/>
                    <a:p>
                      <a:pPr algn="ctr">
                        <a:buNone/>
                      </a:pPr>
                      <a:r>
                        <a:rPr lang="en-US" sz="2400" b="0" dirty="0"/>
                        <a:t>0.00059</a:t>
                      </a:r>
                    </a:p>
                  </a:txBody>
                  <a:tcPr marL="68580" marR="68580" marT="0" marB="0" anchor="ctr"/>
                </a:tc>
                <a:extLst>
                  <a:ext uri="{0D108BD9-81ED-4DB2-BD59-A6C34878D82A}">
                    <a16:rowId xmlns:a16="http://schemas.microsoft.com/office/drawing/2014/main" val="10002"/>
                  </a:ext>
                </a:extLst>
              </a:tr>
              <a:tr h="441960">
                <a:tc vMerge="1">
                  <a:txBody>
                    <a:bodyPr/>
                    <a:lstStyle/>
                    <a:p>
                      <a:endParaRPr lang="en-VN"/>
                    </a:p>
                  </a:txBody>
                  <a:tcPr anchor="ctr"/>
                </a:tc>
                <a:tc>
                  <a:txBody>
                    <a:bodyPr/>
                    <a:lstStyle/>
                    <a:p>
                      <a:pPr algn="l">
                        <a:buNone/>
                      </a:pPr>
                      <a:r>
                        <a:rPr lang="en-US" sz="2400" b="0" dirty="0"/>
                        <a:t>Logarithm</a:t>
                      </a:r>
                    </a:p>
                  </a:txBody>
                  <a:tcPr marL="68580" marR="68580" marT="38100" marB="38100" anchor="ctr"/>
                </a:tc>
                <a:tc>
                  <a:txBody>
                    <a:bodyPr/>
                    <a:lstStyle/>
                    <a:p>
                      <a:pPr algn="ctr">
                        <a:buNone/>
                      </a:pPr>
                      <a:r>
                        <a:rPr lang="en-US" sz="2400" b="0" dirty="0"/>
                        <a:t>0.99275</a:t>
                      </a:r>
                    </a:p>
                  </a:txBody>
                  <a:tcPr marL="68580" marR="68580" marT="0" marB="0" anchor="ctr"/>
                </a:tc>
                <a:tc>
                  <a:txBody>
                    <a:bodyPr/>
                    <a:lstStyle/>
                    <a:p>
                      <a:pPr algn="ctr">
                        <a:buNone/>
                      </a:pPr>
                      <a:r>
                        <a:rPr lang="en-US" sz="2400" b="0" dirty="0"/>
                        <a:t>0.02292</a:t>
                      </a:r>
                    </a:p>
                  </a:txBody>
                  <a:tcPr marL="68580" marR="68580" marT="0" marB="0" anchor="ctr"/>
                </a:tc>
                <a:tc>
                  <a:txBody>
                    <a:bodyPr/>
                    <a:lstStyle/>
                    <a:p>
                      <a:pPr algn="ctr">
                        <a:buNone/>
                      </a:pPr>
                      <a:r>
                        <a:rPr lang="en-US" sz="2400" b="0" dirty="0"/>
                        <a:t>0.00063</a:t>
                      </a:r>
                    </a:p>
                  </a:txBody>
                  <a:tcPr marL="68580" marR="68580" marT="0" marB="0" anchor="ctr"/>
                </a:tc>
                <a:extLst>
                  <a:ext uri="{0D108BD9-81ED-4DB2-BD59-A6C34878D82A}">
                    <a16:rowId xmlns:a16="http://schemas.microsoft.com/office/drawing/2014/main" val="10003"/>
                  </a:ext>
                </a:extLst>
              </a:tr>
              <a:tr h="441960">
                <a:tc vMerge="1">
                  <a:txBody>
                    <a:bodyPr/>
                    <a:lstStyle/>
                    <a:p>
                      <a:endParaRPr lang="en-VN"/>
                    </a:p>
                  </a:txBody>
                  <a:tcPr anchor="ctr"/>
                </a:tc>
                <a:tc>
                  <a:txBody>
                    <a:bodyPr/>
                    <a:lstStyle/>
                    <a:p>
                      <a:pPr algn="l">
                        <a:buNone/>
                      </a:pPr>
                      <a:r>
                        <a:rPr lang="en-US" sz="2400" b="1" dirty="0">
                          <a:sym typeface="+mn-ea"/>
                        </a:rPr>
                        <a:t>Midilli</a:t>
                      </a:r>
                    </a:p>
                  </a:txBody>
                  <a:tcPr marL="68580" marR="68580" marT="38100" marB="38100" anchor="ctr"/>
                </a:tc>
                <a:tc>
                  <a:txBody>
                    <a:bodyPr/>
                    <a:lstStyle/>
                    <a:p>
                      <a:pPr algn="ctr">
                        <a:buNone/>
                      </a:pPr>
                      <a:r>
                        <a:rPr lang="en-US" sz="2400" b="1" dirty="0"/>
                        <a:t>0.99907</a:t>
                      </a:r>
                    </a:p>
                  </a:txBody>
                  <a:tcPr marL="68580" marR="68580" marT="0" marB="0" anchor="ctr"/>
                </a:tc>
                <a:tc>
                  <a:txBody>
                    <a:bodyPr/>
                    <a:lstStyle/>
                    <a:p>
                      <a:pPr algn="ctr">
                        <a:buNone/>
                      </a:pPr>
                      <a:r>
                        <a:rPr lang="en-US" sz="2400" b="1" dirty="0"/>
                        <a:t>0.00823</a:t>
                      </a:r>
                    </a:p>
                  </a:txBody>
                  <a:tcPr marL="68580" marR="68580" marT="0" marB="0" anchor="ctr"/>
                </a:tc>
                <a:tc>
                  <a:txBody>
                    <a:bodyPr/>
                    <a:lstStyle/>
                    <a:p>
                      <a:pPr algn="ctr">
                        <a:buNone/>
                      </a:pPr>
                      <a:r>
                        <a:rPr lang="en-US" sz="2400" b="1" dirty="0"/>
                        <a:t>0.00009</a:t>
                      </a:r>
                    </a:p>
                  </a:txBody>
                  <a:tcPr marL="68580" marR="68580" marT="0" marB="0" anchor="ctr"/>
                </a:tc>
                <a:extLst>
                  <a:ext uri="{0D108BD9-81ED-4DB2-BD59-A6C34878D82A}">
                    <a16:rowId xmlns:a16="http://schemas.microsoft.com/office/drawing/2014/main" val="10004"/>
                  </a:ext>
                </a:extLst>
              </a:tr>
              <a:tr h="441960">
                <a:tc vMerge="1">
                  <a:txBody>
                    <a:bodyPr/>
                    <a:lstStyle/>
                    <a:p>
                      <a:endParaRPr lang="en-VN"/>
                    </a:p>
                  </a:txBody>
                  <a:tcPr anchor="ctr"/>
                </a:tc>
                <a:tc>
                  <a:txBody>
                    <a:bodyPr/>
                    <a:lstStyle/>
                    <a:p>
                      <a:pPr algn="l">
                        <a:buNone/>
                      </a:pPr>
                      <a:r>
                        <a:rPr lang="en-US" sz="2400" dirty="0">
                          <a:sym typeface="+mn-ea"/>
                        </a:rPr>
                        <a:t>Wang and Singh</a:t>
                      </a:r>
                      <a:endParaRPr lang="en-US" sz="2400" b="0" dirty="0">
                        <a:sym typeface="+mn-ea"/>
                      </a:endParaRPr>
                    </a:p>
                  </a:txBody>
                  <a:tcPr marL="68580" marR="68580" marT="38100" marB="38100" anchor="ctr"/>
                </a:tc>
                <a:tc>
                  <a:txBody>
                    <a:bodyPr/>
                    <a:lstStyle/>
                    <a:p>
                      <a:pPr algn="ctr">
                        <a:buNone/>
                      </a:pPr>
                      <a:r>
                        <a:rPr lang="en-US" sz="2400" b="0" dirty="0"/>
                        <a:t>0.91246</a:t>
                      </a:r>
                    </a:p>
                  </a:txBody>
                  <a:tcPr marL="68580" marR="68580" marT="0" marB="0" anchor="ctr"/>
                </a:tc>
                <a:tc>
                  <a:txBody>
                    <a:bodyPr/>
                    <a:lstStyle/>
                    <a:p>
                      <a:pPr algn="ctr">
                        <a:buNone/>
                      </a:pPr>
                      <a:r>
                        <a:rPr lang="en-US" sz="2400" b="0" dirty="0"/>
                        <a:t>0.07965</a:t>
                      </a:r>
                    </a:p>
                  </a:txBody>
                  <a:tcPr marL="68580" marR="68580" marT="0" marB="0" anchor="ctr"/>
                </a:tc>
                <a:tc>
                  <a:txBody>
                    <a:bodyPr/>
                    <a:lstStyle/>
                    <a:p>
                      <a:pPr algn="ctr">
                        <a:buNone/>
                      </a:pPr>
                      <a:r>
                        <a:rPr lang="en-US" sz="2400" b="0" dirty="0"/>
                        <a:t>0.00714</a:t>
                      </a:r>
                    </a:p>
                  </a:txBody>
                  <a:tcPr marL="68580" marR="68580" marT="0" marB="0" anchor="ctr"/>
                </a:tc>
                <a:extLst>
                  <a:ext uri="{0D108BD9-81ED-4DB2-BD59-A6C34878D82A}">
                    <a16:rowId xmlns:a16="http://schemas.microsoft.com/office/drawing/2014/main" val="10005"/>
                  </a:ext>
                </a:extLst>
              </a:tr>
              <a:tr h="441960">
                <a:tc rowSpan="5">
                  <a:txBody>
                    <a:bodyPr/>
                    <a:lstStyle/>
                    <a:p>
                      <a:pPr algn="ctr">
                        <a:buNone/>
                      </a:pPr>
                      <a:r>
                        <a:rPr lang="en-US" sz="2400" dirty="0"/>
                        <a:t>300W</a:t>
                      </a:r>
                    </a:p>
                  </a:txBody>
                  <a:tcPr anchor="ctr"/>
                </a:tc>
                <a:tc>
                  <a:txBody>
                    <a:bodyPr/>
                    <a:lstStyle/>
                    <a:p>
                      <a:pPr algn="l">
                        <a:buNone/>
                      </a:pPr>
                      <a:r>
                        <a:rPr lang="en-US" sz="2400" b="0" dirty="0"/>
                        <a:t>Page</a:t>
                      </a:r>
                    </a:p>
                  </a:txBody>
                  <a:tcPr marL="68580" marR="68580" marT="38100" marB="38100" anchor="ctr"/>
                </a:tc>
                <a:tc>
                  <a:txBody>
                    <a:bodyPr/>
                    <a:lstStyle/>
                    <a:p>
                      <a:pPr algn="ctr">
                        <a:buNone/>
                      </a:pPr>
                      <a:r>
                        <a:rPr lang="en-US" sz="2400" b="0" dirty="0"/>
                        <a:t>0.99196</a:t>
                      </a:r>
                    </a:p>
                  </a:txBody>
                  <a:tcPr marL="68580" marR="68580" marT="0" marB="0" anchor="ctr"/>
                </a:tc>
                <a:tc>
                  <a:txBody>
                    <a:bodyPr/>
                    <a:lstStyle/>
                    <a:p>
                      <a:pPr algn="ctr">
                        <a:buNone/>
                      </a:pPr>
                      <a:r>
                        <a:rPr lang="en-US" sz="2400" b="0" dirty="0"/>
                        <a:t>0.02424</a:t>
                      </a:r>
                    </a:p>
                  </a:txBody>
                  <a:tcPr marL="68580" marR="68580" marT="0" marB="0" anchor="ctr"/>
                </a:tc>
                <a:tc>
                  <a:txBody>
                    <a:bodyPr/>
                    <a:lstStyle/>
                    <a:p>
                      <a:pPr algn="ctr">
                        <a:buNone/>
                      </a:pPr>
                      <a:r>
                        <a:rPr lang="en-US" sz="2400" b="0" dirty="0"/>
                        <a:t>0.00064</a:t>
                      </a:r>
                    </a:p>
                  </a:txBody>
                  <a:tcPr marL="68580" marR="68580" marT="0" marB="0" anchor="ctr"/>
                </a:tc>
                <a:extLst>
                  <a:ext uri="{0D108BD9-81ED-4DB2-BD59-A6C34878D82A}">
                    <a16:rowId xmlns:a16="http://schemas.microsoft.com/office/drawing/2014/main" val="10006"/>
                  </a:ext>
                </a:extLst>
              </a:tr>
              <a:tr h="441960">
                <a:tc vMerge="1">
                  <a:txBody>
                    <a:bodyPr/>
                    <a:lstStyle/>
                    <a:p>
                      <a:endParaRPr lang="en-VN"/>
                    </a:p>
                  </a:txBody>
                  <a:tcPr anchor="ctr"/>
                </a:tc>
                <a:tc>
                  <a:txBody>
                    <a:bodyPr/>
                    <a:lstStyle/>
                    <a:p>
                      <a:pPr algn="l">
                        <a:buNone/>
                      </a:pPr>
                      <a:r>
                        <a:rPr lang="en-US" sz="2400" b="0" dirty="0"/>
                        <a:t>Henderson and Pabis</a:t>
                      </a:r>
                    </a:p>
                  </a:txBody>
                  <a:tcPr marL="68580" marR="68580" marT="38100" marB="38100" anchor="ctr"/>
                </a:tc>
                <a:tc>
                  <a:txBody>
                    <a:bodyPr/>
                    <a:lstStyle/>
                    <a:p>
                      <a:pPr algn="ctr">
                        <a:buNone/>
                      </a:pPr>
                      <a:r>
                        <a:rPr lang="en-US" sz="2400" b="0" dirty="0"/>
                        <a:t>0.99158</a:t>
                      </a:r>
                    </a:p>
                  </a:txBody>
                  <a:tcPr marL="68580" marR="68580" marT="0" marB="0" anchor="ctr"/>
                </a:tc>
                <a:tc>
                  <a:txBody>
                    <a:bodyPr/>
                    <a:lstStyle/>
                    <a:p>
                      <a:pPr algn="ctr">
                        <a:buNone/>
                      </a:pPr>
                      <a:r>
                        <a:rPr lang="en-US" sz="2400" b="0" dirty="0"/>
                        <a:t>0.02479</a:t>
                      </a:r>
                    </a:p>
                  </a:txBody>
                  <a:tcPr marL="68580" marR="68580" marT="0" marB="0" anchor="ctr"/>
                </a:tc>
                <a:tc>
                  <a:txBody>
                    <a:bodyPr/>
                    <a:lstStyle/>
                    <a:p>
                      <a:pPr algn="ctr">
                        <a:buNone/>
                      </a:pPr>
                      <a:r>
                        <a:rPr lang="en-US" sz="2400" b="0" dirty="0"/>
                        <a:t>0.00067</a:t>
                      </a:r>
                    </a:p>
                  </a:txBody>
                  <a:tcPr marL="68580" marR="68580" marT="0" marB="0" anchor="ctr"/>
                </a:tc>
                <a:extLst>
                  <a:ext uri="{0D108BD9-81ED-4DB2-BD59-A6C34878D82A}">
                    <a16:rowId xmlns:a16="http://schemas.microsoft.com/office/drawing/2014/main" val="10007"/>
                  </a:ext>
                </a:extLst>
              </a:tr>
              <a:tr h="441960">
                <a:tc vMerge="1">
                  <a:txBody>
                    <a:bodyPr/>
                    <a:lstStyle/>
                    <a:p>
                      <a:endParaRPr lang="en-VN"/>
                    </a:p>
                  </a:txBody>
                  <a:tcPr anchor="ctr"/>
                </a:tc>
                <a:tc>
                  <a:txBody>
                    <a:bodyPr/>
                    <a:lstStyle/>
                    <a:p>
                      <a:pPr algn="l">
                        <a:buNone/>
                      </a:pPr>
                      <a:r>
                        <a:rPr lang="en-US" sz="2400" b="0" dirty="0"/>
                        <a:t>Logarithm</a:t>
                      </a:r>
                    </a:p>
                  </a:txBody>
                  <a:tcPr marL="68580" marR="68580" marT="38100" marB="38100" anchor="ctr"/>
                </a:tc>
                <a:tc>
                  <a:txBody>
                    <a:bodyPr/>
                    <a:lstStyle/>
                    <a:p>
                      <a:pPr algn="ctr">
                        <a:buNone/>
                      </a:pPr>
                      <a:r>
                        <a:rPr lang="en-US" sz="2400" b="0" dirty="0"/>
                        <a:t>0.99232</a:t>
                      </a:r>
                    </a:p>
                  </a:txBody>
                  <a:tcPr marL="68580" marR="68580" marT="0" marB="0" anchor="ctr"/>
                </a:tc>
                <a:tc>
                  <a:txBody>
                    <a:bodyPr/>
                    <a:lstStyle/>
                    <a:p>
                      <a:pPr algn="ctr">
                        <a:buNone/>
                      </a:pPr>
                      <a:r>
                        <a:rPr lang="en-US" sz="2400" b="0" dirty="0"/>
                        <a:t>0.02369</a:t>
                      </a:r>
                    </a:p>
                  </a:txBody>
                  <a:tcPr marL="68580" marR="68580" marT="0" marB="0" anchor="ctr"/>
                </a:tc>
                <a:tc>
                  <a:txBody>
                    <a:bodyPr/>
                    <a:lstStyle/>
                    <a:p>
                      <a:pPr algn="ctr">
                        <a:buNone/>
                      </a:pPr>
                      <a:r>
                        <a:rPr lang="en-US" sz="2400" b="0" dirty="0"/>
                        <a:t>0.00064</a:t>
                      </a:r>
                    </a:p>
                  </a:txBody>
                  <a:tcPr marL="68580" marR="68580" marT="0" marB="0" anchor="ctr"/>
                </a:tc>
                <a:extLst>
                  <a:ext uri="{0D108BD9-81ED-4DB2-BD59-A6C34878D82A}">
                    <a16:rowId xmlns:a16="http://schemas.microsoft.com/office/drawing/2014/main" val="10008"/>
                  </a:ext>
                </a:extLst>
              </a:tr>
              <a:tr h="314960">
                <a:tc vMerge="1">
                  <a:txBody>
                    <a:bodyPr/>
                    <a:lstStyle/>
                    <a:p>
                      <a:endParaRPr lang="en-VN"/>
                    </a:p>
                  </a:txBody>
                  <a:tcPr anchor="ctr"/>
                </a:tc>
                <a:tc>
                  <a:txBody>
                    <a:bodyPr/>
                    <a:lstStyle/>
                    <a:p>
                      <a:pPr algn="l">
                        <a:buNone/>
                      </a:pPr>
                      <a:r>
                        <a:rPr lang="en-US" sz="2400" b="1" dirty="0">
                          <a:sym typeface="+mn-ea"/>
                        </a:rPr>
                        <a:t>Midilli</a:t>
                      </a:r>
                    </a:p>
                  </a:txBody>
                  <a:tcPr marL="68580" marR="68580" marT="38100" marB="38100" anchor="ctr"/>
                </a:tc>
                <a:tc>
                  <a:txBody>
                    <a:bodyPr/>
                    <a:lstStyle/>
                    <a:p>
                      <a:pPr algn="ctr">
                        <a:buNone/>
                      </a:pPr>
                      <a:r>
                        <a:rPr lang="en-US" sz="2400" b="1" dirty="0"/>
                        <a:t>0.99611</a:t>
                      </a:r>
                    </a:p>
                  </a:txBody>
                  <a:tcPr marL="68580" marR="68580" marT="0" marB="0" anchor="ctr"/>
                </a:tc>
                <a:tc>
                  <a:txBody>
                    <a:bodyPr/>
                    <a:lstStyle/>
                    <a:p>
                      <a:pPr algn="ctr">
                        <a:buNone/>
                      </a:pPr>
                      <a:r>
                        <a:rPr lang="en-US" sz="2400" b="1" dirty="0"/>
                        <a:t>0.01686</a:t>
                      </a:r>
                    </a:p>
                  </a:txBody>
                  <a:tcPr marL="68580" marR="68580" marT="0" marB="0" anchor="ctr"/>
                </a:tc>
                <a:tc>
                  <a:txBody>
                    <a:bodyPr/>
                    <a:lstStyle/>
                    <a:p>
                      <a:pPr algn="ctr">
                        <a:buNone/>
                      </a:pPr>
                      <a:r>
                        <a:rPr lang="en-US" sz="2400" b="1" dirty="0"/>
                        <a:t>0.00034</a:t>
                      </a:r>
                    </a:p>
                  </a:txBody>
                  <a:tcPr marL="68580" marR="68580" marT="0" marB="0" anchor="ctr"/>
                </a:tc>
                <a:extLst>
                  <a:ext uri="{0D108BD9-81ED-4DB2-BD59-A6C34878D82A}">
                    <a16:rowId xmlns:a16="http://schemas.microsoft.com/office/drawing/2014/main" val="10009"/>
                  </a:ext>
                </a:extLst>
              </a:tr>
              <a:tr h="441960">
                <a:tc vMerge="1">
                  <a:txBody>
                    <a:bodyPr/>
                    <a:lstStyle/>
                    <a:p>
                      <a:endParaRPr lang="en-VN"/>
                    </a:p>
                  </a:txBody>
                  <a:tcPr anchor="ctr"/>
                </a:tc>
                <a:tc>
                  <a:txBody>
                    <a:bodyPr/>
                    <a:lstStyle/>
                    <a:p>
                      <a:pPr algn="l">
                        <a:buNone/>
                      </a:pPr>
                      <a:r>
                        <a:rPr lang="en-US" sz="2400" dirty="0">
                          <a:sym typeface="+mn-ea"/>
                        </a:rPr>
                        <a:t>Wang and Singh</a:t>
                      </a:r>
                      <a:endParaRPr lang="en-US" sz="2400" b="0" dirty="0">
                        <a:sym typeface="+mn-ea"/>
                      </a:endParaRPr>
                    </a:p>
                  </a:txBody>
                  <a:tcPr marL="68580" marR="68580" marT="38100" marB="38100" anchor="ctr"/>
                </a:tc>
                <a:tc>
                  <a:txBody>
                    <a:bodyPr/>
                    <a:lstStyle/>
                    <a:p>
                      <a:pPr algn="ctr">
                        <a:buNone/>
                      </a:pPr>
                      <a:r>
                        <a:rPr lang="en-US" sz="2400" b="0" dirty="0"/>
                        <a:t>0.94457</a:t>
                      </a:r>
                    </a:p>
                  </a:txBody>
                  <a:tcPr marL="68580" marR="68580" marT="0" marB="0" anchor="ctr"/>
                </a:tc>
                <a:tc>
                  <a:txBody>
                    <a:bodyPr/>
                    <a:lstStyle/>
                    <a:p>
                      <a:pPr algn="ctr">
                        <a:buNone/>
                      </a:pPr>
                      <a:r>
                        <a:rPr lang="en-US" sz="2400" b="0" dirty="0"/>
                        <a:t>0.06363</a:t>
                      </a:r>
                    </a:p>
                  </a:txBody>
                  <a:tcPr marL="68580" marR="68580" marT="0" marB="0" anchor="ctr"/>
                </a:tc>
                <a:tc>
                  <a:txBody>
                    <a:bodyPr/>
                    <a:lstStyle/>
                    <a:p>
                      <a:pPr algn="ctr">
                        <a:buNone/>
                      </a:pPr>
                      <a:r>
                        <a:rPr lang="en-US" sz="2400" b="0" dirty="0"/>
                        <a:t>0.00442</a:t>
                      </a:r>
                    </a:p>
                  </a:txBody>
                  <a:tcPr marL="68580" marR="68580" marT="0" marB="0" anchor="ctr"/>
                </a:tc>
                <a:extLst>
                  <a:ext uri="{0D108BD9-81ED-4DB2-BD59-A6C34878D82A}">
                    <a16:rowId xmlns:a16="http://schemas.microsoft.com/office/drawing/2014/main" val="10010"/>
                  </a:ext>
                </a:extLst>
              </a:tr>
              <a:tr h="441960">
                <a:tc rowSpan="5">
                  <a:txBody>
                    <a:bodyPr/>
                    <a:lstStyle/>
                    <a:p>
                      <a:pPr algn="ctr">
                        <a:buNone/>
                      </a:pPr>
                      <a:r>
                        <a:rPr lang="en-US" sz="2400" dirty="0"/>
                        <a:t>150W</a:t>
                      </a:r>
                    </a:p>
                  </a:txBody>
                  <a:tcPr anchor="ctr"/>
                </a:tc>
                <a:tc>
                  <a:txBody>
                    <a:bodyPr/>
                    <a:lstStyle/>
                    <a:p>
                      <a:pPr algn="l">
                        <a:buNone/>
                      </a:pPr>
                      <a:r>
                        <a:rPr lang="en-US" sz="2400" b="0" dirty="0"/>
                        <a:t>Page</a:t>
                      </a:r>
                    </a:p>
                  </a:txBody>
                  <a:tcPr marL="68580" marR="68580" marT="38100" marB="38100" anchor="ctr"/>
                </a:tc>
                <a:tc>
                  <a:txBody>
                    <a:bodyPr/>
                    <a:lstStyle/>
                    <a:p>
                      <a:pPr algn="ctr">
                        <a:buNone/>
                      </a:pPr>
                      <a:r>
                        <a:rPr lang="en-US" sz="2400" b="0" dirty="0"/>
                        <a:t>0.99820</a:t>
                      </a:r>
                    </a:p>
                  </a:txBody>
                  <a:tcPr marL="68580" marR="68580" marT="0" marB="0" anchor="ctr"/>
                </a:tc>
                <a:tc>
                  <a:txBody>
                    <a:bodyPr/>
                    <a:lstStyle/>
                    <a:p>
                      <a:pPr algn="ctr">
                        <a:buNone/>
                      </a:pPr>
                      <a:r>
                        <a:rPr lang="en-US" sz="2400" b="0" dirty="0"/>
                        <a:t>0.01245</a:t>
                      </a:r>
                    </a:p>
                  </a:txBody>
                  <a:tcPr marL="68580" marR="68580" marT="0" marB="0" anchor="ctr"/>
                </a:tc>
                <a:tc>
                  <a:txBody>
                    <a:bodyPr/>
                    <a:lstStyle/>
                    <a:p>
                      <a:pPr algn="ctr">
                        <a:buNone/>
                      </a:pPr>
                      <a:r>
                        <a:rPr lang="en-US" sz="2400" b="0" dirty="0"/>
                        <a:t>0.00017</a:t>
                      </a:r>
                    </a:p>
                  </a:txBody>
                  <a:tcPr marL="68580" marR="68580" marT="0" marB="0" anchor="ctr"/>
                </a:tc>
                <a:extLst>
                  <a:ext uri="{0D108BD9-81ED-4DB2-BD59-A6C34878D82A}">
                    <a16:rowId xmlns:a16="http://schemas.microsoft.com/office/drawing/2014/main" val="10011"/>
                  </a:ext>
                </a:extLst>
              </a:tr>
              <a:tr h="441960">
                <a:tc vMerge="1">
                  <a:txBody>
                    <a:bodyPr/>
                    <a:lstStyle/>
                    <a:p>
                      <a:endParaRPr lang="en-VN"/>
                    </a:p>
                  </a:txBody>
                  <a:tcPr anchor="ctr"/>
                </a:tc>
                <a:tc>
                  <a:txBody>
                    <a:bodyPr/>
                    <a:lstStyle/>
                    <a:p>
                      <a:pPr algn="l">
                        <a:buNone/>
                      </a:pPr>
                      <a:r>
                        <a:rPr lang="en-US" sz="2400" b="0" dirty="0"/>
                        <a:t>Henderson and Pabis</a:t>
                      </a:r>
                    </a:p>
                  </a:txBody>
                  <a:tcPr marL="68580" marR="68580" marT="38100" marB="38100" anchor="ctr"/>
                </a:tc>
                <a:tc>
                  <a:txBody>
                    <a:bodyPr/>
                    <a:lstStyle/>
                    <a:p>
                      <a:pPr algn="ctr">
                        <a:buNone/>
                      </a:pPr>
                      <a:r>
                        <a:rPr lang="en-US" sz="2400" b="0" dirty="0"/>
                        <a:t>0.99316</a:t>
                      </a:r>
                    </a:p>
                  </a:txBody>
                  <a:tcPr marL="68580" marR="68580" marT="0" marB="0" anchor="ctr"/>
                </a:tc>
                <a:tc>
                  <a:txBody>
                    <a:bodyPr/>
                    <a:lstStyle/>
                    <a:p>
                      <a:pPr algn="ctr">
                        <a:buNone/>
                      </a:pPr>
                      <a:r>
                        <a:rPr lang="en-US" sz="2400" b="0" dirty="0"/>
                        <a:t>0.02427</a:t>
                      </a:r>
                    </a:p>
                  </a:txBody>
                  <a:tcPr marL="68580" marR="68580" marT="0" marB="0" anchor="ctr"/>
                </a:tc>
                <a:tc>
                  <a:txBody>
                    <a:bodyPr/>
                    <a:lstStyle/>
                    <a:p>
                      <a:pPr algn="ctr">
                        <a:buNone/>
                      </a:pPr>
                      <a:r>
                        <a:rPr lang="en-US" sz="2400" b="0" dirty="0"/>
                        <a:t>0.00063</a:t>
                      </a:r>
                    </a:p>
                  </a:txBody>
                  <a:tcPr marL="68580" marR="68580" marT="0" marB="0" anchor="ctr"/>
                </a:tc>
                <a:extLst>
                  <a:ext uri="{0D108BD9-81ED-4DB2-BD59-A6C34878D82A}">
                    <a16:rowId xmlns:a16="http://schemas.microsoft.com/office/drawing/2014/main" val="10012"/>
                  </a:ext>
                </a:extLst>
              </a:tr>
              <a:tr h="441960">
                <a:tc vMerge="1">
                  <a:txBody>
                    <a:bodyPr/>
                    <a:lstStyle/>
                    <a:p>
                      <a:endParaRPr lang="en-VN"/>
                    </a:p>
                  </a:txBody>
                  <a:tcPr anchor="ctr"/>
                </a:tc>
                <a:tc>
                  <a:txBody>
                    <a:bodyPr/>
                    <a:lstStyle/>
                    <a:p>
                      <a:pPr algn="l">
                        <a:buNone/>
                      </a:pPr>
                      <a:r>
                        <a:rPr lang="en-US" sz="2400" b="0" dirty="0"/>
                        <a:t>Logarithm</a:t>
                      </a:r>
                    </a:p>
                  </a:txBody>
                  <a:tcPr marL="68580" marR="68580" marT="38100" marB="38100" anchor="ctr"/>
                </a:tc>
                <a:tc>
                  <a:txBody>
                    <a:bodyPr/>
                    <a:lstStyle/>
                    <a:p>
                      <a:pPr algn="ctr">
                        <a:buNone/>
                      </a:pPr>
                      <a:r>
                        <a:rPr lang="en-US" sz="2400" b="0" dirty="0"/>
                        <a:t>0.99939</a:t>
                      </a:r>
                    </a:p>
                  </a:txBody>
                  <a:tcPr marL="68580" marR="68580" marT="0" marB="0" anchor="ctr"/>
                </a:tc>
                <a:tc>
                  <a:txBody>
                    <a:bodyPr/>
                    <a:lstStyle/>
                    <a:p>
                      <a:pPr algn="ctr">
                        <a:buNone/>
                      </a:pPr>
                      <a:r>
                        <a:rPr lang="en-US" sz="2400" b="0" dirty="0"/>
                        <a:t>0.00727</a:t>
                      </a:r>
                    </a:p>
                  </a:txBody>
                  <a:tcPr marL="68580" marR="68580" marT="0" marB="0" anchor="ctr"/>
                </a:tc>
                <a:tc>
                  <a:txBody>
                    <a:bodyPr/>
                    <a:lstStyle/>
                    <a:p>
                      <a:pPr algn="ctr">
                        <a:buNone/>
                      </a:pPr>
                      <a:r>
                        <a:rPr lang="en-US" sz="2400" b="0" dirty="0"/>
                        <a:t>0.00006</a:t>
                      </a:r>
                    </a:p>
                  </a:txBody>
                  <a:tcPr marL="68580" marR="68580" marT="0" marB="0" anchor="ctr"/>
                </a:tc>
                <a:extLst>
                  <a:ext uri="{0D108BD9-81ED-4DB2-BD59-A6C34878D82A}">
                    <a16:rowId xmlns:a16="http://schemas.microsoft.com/office/drawing/2014/main" val="10013"/>
                  </a:ext>
                </a:extLst>
              </a:tr>
              <a:tr h="441960">
                <a:tc vMerge="1">
                  <a:txBody>
                    <a:bodyPr/>
                    <a:lstStyle/>
                    <a:p>
                      <a:endParaRPr lang="en-VN"/>
                    </a:p>
                  </a:txBody>
                  <a:tcPr anchor="ctr"/>
                </a:tc>
                <a:tc>
                  <a:txBody>
                    <a:bodyPr/>
                    <a:lstStyle/>
                    <a:p>
                      <a:pPr algn="l">
                        <a:buNone/>
                      </a:pPr>
                      <a:r>
                        <a:rPr lang="en-US" sz="2400" b="1" dirty="0">
                          <a:sym typeface="+mn-ea"/>
                        </a:rPr>
                        <a:t>Midilli</a:t>
                      </a:r>
                    </a:p>
                  </a:txBody>
                  <a:tcPr marL="68580" marR="68580" marT="38100" marB="38100" anchor="ctr"/>
                </a:tc>
                <a:tc>
                  <a:txBody>
                    <a:bodyPr/>
                    <a:lstStyle/>
                    <a:p>
                      <a:pPr algn="ctr">
                        <a:buNone/>
                      </a:pPr>
                      <a:r>
                        <a:rPr lang="en-US" sz="2400" b="1" dirty="0"/>
                        <a:t>0.99967</a:t>
                      </a:r>
                    </a:p>
                  </a:txBody>
                  <a:tcPr marL="68580" marR="68580" marT="0" marB="0" anchor="ctr"/>
                </a:tc>
                <a:tc>
                  <a:txBody>
                    <a:bodyPr/>
                    <a:lstStyle/>
                    <a:p>
                      <a:pPr algn="ctr">
                        <a:buNone/>
                      </a:pPr>
                      <a:r>
                        <a:rPr lang="en-US" sz="2400" b="1" dirty="0"/>
                        <a:t>0.00537</a:t>
                      </a:r>
                    </a:p>
                  </a:txBody>
                  <a:tcPr marL="68580" marR="68580" marT="0" marB="0" anchor="ctr"/>
                </a:tc>
                <a:tc>
                  <a:txBody>
                    <a:bodyPr/>
                    <a:lstStyle/>
                    <a:p>
                      <a:pPr algn="ctr">
                        <a:buNone/>
                      </a:pPr>
                      <a:r>
                        <a:rPr lang="en-US" sz="2400" b="1" dirty="0"/>
                        <a:t>0.00003</a:t>
                      </a:r>
                    </a:p>
                  </a:txBody>
                  <a:tcPr marL="68580" marR="68580" marT="0" marB="0" anchor="ctr"/>
                </a:tc>
                <a:extLst>
                  <a:ext uri="{0D108BD9-81ED-4DB2-BD59-A6C34878D82A}">
                    <a16:rowId xmlns:a16="http://schemas.microsoft.com/office/drawing/2014/main" val="10014"/>
                  </a:ext>
                </a:extLst>
              </a:tr>
              <a:tr h="467360">
                <a:tc vMerge="1">
                  <a:txBody>
                    <a:bodyPr/>
                    <a:lstStyle/>
                    <a:p>
                      <a:endParaRPr lang="en-VN"/>
                    </a:p>
                  </a:txBody>
                  <a:tcPr anchor="ctr"/>
                </a:tc>
                <a:tc>
                  <a:txBody>
                    <a:bodyPr/>
                    <a:lstStyle/>
                    <a:p>
                      <a:pPr algn="l">
                        <a:buNone/>
                      </a:pPr>
                      <a:r>
                        <a:rPr lang="en-US" sz="2400" dirty="0">
                          <a:sym typeface="+mn-ea"/>
                        </a:rPr>
                        <a:t>Wang and Singh</a:t>
                      </a:r>
                      <a:endParaRPr lang="en-US" sz="2400" b="0" dirty="0">
                        <a:sym typeface="+mn-ea"/>
                      </a:endParaRPr>
                    </a:p>
                  </a:txBody>
                  <a:tcPr marL="68580" marR="68580" marT="38100" marB="38100" anchor="ctr"/>
                </a:tc>
                <a:tc>
                  <a:txBody>
                    <a:bodyPr/>
                    <a:lstStyle/>
                    <a:p>
                      <a:pPr algn="ctr">
                        <a:buNone/>
                      </a:pPr>
                      <a:r>
                        <a:rPr lang="en-US" sz="2400" b="0" dirty="0"/>
                        <a:t>0.99497</a:t>
                      </a:r>
                    </a:p>
                  </a:txBody>
                  <a:tcPr marL="68580" marR="68580" marT="0" marB="0" anchor="ctr"/>
                </a:tc>
                <a:tc>
                  <a:txBody>
                    <a:bodyPr/>
                    <a:lstStyle/>
                    <a:p>
                      <a:pPr algn="ctr">
                        <a:buNone/>
                      </a:pPr>
                      <a:r>
                        <a:rPr lang="en-US" sz="2400" b="0" dirty="0"/>
                        <a:t>0.02083</a:t>
                      </a:r>
                    </a:p>
                  </a:txBody>
                  <a:tcPr marL="68580" marR="68580" marT="0" marB="0" anchor="ctr"/>
                </a:tc>
                <a:tc>
                  <a:txBody>
                    <a:bodyPr/>
                    <a:lstStyle/>
                    <a:p>
                      <a:pPr algn="ctr">
                        <a:buNone/>
                      </a:pPr>
                      <a:r>
                        <a:rPr lang="en-US" sz="2400" b="0" dirty="0"/>
                        <a:t>0.00047</a:t>
                      </a:r>
                    </a:p>
                  </a:txBody>
                  <a:tcPr marL="68580" marR="68580" marT="0" marB="0" anchor="ctr"/>
                </a:tc>
                <a:extLst>
                  <a:ext uri="{0D108BD9-81ED-4DB2-BD59-A6C34878D82A}">
                    <a16:rowId xmlns:a16="http://schemas.microsoft.com/office/drawing/2014/main" val="10015"/>
                  </a:ext>
                </a:extLst>
              </a:tr>
            </a:tbl>
          </a:graphicData>
        </a:graphic>
      </p:graphicFrame>
      <p:sp>
        <p:nvSpPr>
          <p:cNvPr id="82" name="Text Box 81"/>
          <p:cNvSpPr txBox="1"/>
          <p:nvPr/>
        </p:nvSpPr>
        <p:spPr>
          <a:xfrm>
            <a:off x="25578435" y="24236680"/>
            <a:ext cx="5844540" cy="553085"/>
          </a:xfrm>
          <a:prstGeom prst="rect">
            <a:avLst/>
          </a:prstGeom>
          <a:noFill/>
          <a:ln w="9525">
            <a:noFill/>
          </a:ln>
        </p:spPr>
        <p:txBody>
          <a:bodyPr wrap="square">
            <a:spAutoFit/>
          </a:bodyPr>
          <a:lstStyle/>
          <a:p>
            <a:pPr indent="0" algn="ctr"/>
            <a:r>
              <a:rPr sz="3000" b="1">
                <a:solidFill>
                  <a:srgbClr val="FF0000"/>
                </a:solidFill>
                <a:latin typeface="Calibri" panose="020F0502020204030204" pitchFamily="34" charset="0"/>
                <a:cs typeface="Times New Roman" panose="02020603050405020304" charset="0"/>
              </a:rPr>
              <a:t>Midilli model is the best model </a:t>
            </a:r>
            <a:endParaRPr lang="en-US" sz="3000" b="1">
              <a:solidFill>
                <a:srgbClr val="FF0000"/>
              </a:solidFill>
              <a:latin typeface="Calibri" panose="020F0502020204030204" pitchFamily="34" charset="0"/>
              <a:cs typeface="Times New Roman" panose="02020603050405020304" charset="0"/>
            </a:endParaRPr>
          </a:p>
        </p:txBody>
      </p:sp>
      <p:graphicFrame>
        <p:nvGraphicFramePr>
          <p:cNvPr id="83" name="Chart 3"/>
          <p:cNvGraphicFramePr/>
          <p:nvPr/>
        </p:nvGraphicFramePr>
        <p:xfrm>
          <a:off x="25497155" y="25019635"/>
          <a:ext cx="5626735" cy="4138930"/>
        </p:xfrm>
        <a:graphic>
          <a:graphicData uri="http://schemas.openxmlformats.org/drawingml/2006/chart">
            <c:chart xmlns:c="http://schemas.openxmlformats.org/drawingml/2006/chart" xmlns:r="http://schemas.openxmlformats.org/officeDocument/2006/relationships" r:id="rId7"/>
          </a:graphicData>
        </a:graphic>
      </p:graphicFrame>
      <p:sp>
        <p:nvSpPr>
          <p:cNvPr id="85" name="Text Box 180"/>
          <p:cNvSpPr txBox="1">
            <a:spLocks noChangeArrowheads="1"/>
          </p:cNvSpPr>
          <p:nvPr/>
        </p:nvSpPr>
        <p:spPr bwMode="auto">
          <a:xfrm>
            <a:off x="25497155" y="29180155"/>
            <a:ext cx="6006465"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120" eaLnBrk="0" hangingPunct="0">
              <a:defRPr sz="2200">
                <a:solidFill>
                  <a:schemeClr val="tx1"/>
                </a:solidFill>
                <a:latin typeface="Arial" panose="020B0604020202020204" pitchFamily="34" charset="0"/>
              </a:defRPr>
            </a:lvl1pPr>
            <a:lvl2pPr marL="742950" indent="-285750" defTabSz="4389120" eaLnBrk="0" hangingPunct="0">
              <a:defRPr sz="2200">
                <a:solidFill>
                  <a:schemeClr val="tx1"/>
                </a:solidFill>
                <a:latin typeface="Arial" panose="020B0604020202020204" pitchFamily="34" charset="0"/>
              </a:defRPr>
            </a:lvl2pPr>
            <a:lvl3pPr marL="1143000" indent="-228600" defTabSz="4389120" eaLnBrk="0" hangingPunct="0">
              <a:defRPr sz="2200">
                <a:solidFill>
                  <a:schemeClr val="tx1"/>
                </a:solidFill>
                <a:latin typeface="Arial" panose="020B0604020202020204" pitchFamily="34" charset="0"/>
              </a:defRPr>
            </a:lvl3pPr>
            <a:lvl4pPr marL="1600200" indent="-228600" defTabSz="4389120" eaLnBrk="0" hangingPunct="0">
              <a:defRPr sz="2200">
                <a:solidFill>
                  <a:schemeClr val="tx1"/>
                </a:solidFill>
                <a:latin typeface="Arial" panose="020B0604020202020204" pitchFamily="34" charset="0"/>
              </a:defRPr>
            </a:lvl4pPr>
            <a:lvl5pPr marL="2057400" indent="-228600" defTabSz="4389120" eaLnBrk="0" hangingPunct="0">
              <a:defRPr sz="2200">
                <a:solidFill>
                  <a:schemeClr val="tx1"/>
                </a:solidFill>
                <a:latin typeface="Arial" panose="020B0604020202020204" pitchFamily="34" charset="0"/>
              </a:defRPr>
            </a:lvl5pPr>
            <a:lvl6pPr marL="2514600" indent="-228600" defTabSz="4389120"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120"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120"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120" eaLnBrk="0" fontAlgn="base" hangingPunct="0">
              <a:spcBef>
                <a:spcPct val="0"/>
              </a:spcBef>
              <a:spcAft>
                <a:spcPct val="0"/>
              </a:spcAft>
              <a:defRPr sz="2200">
                <a:solidFill>
                  <a:schemeClr val="tx1"/>
                </a:solidFill>
                <a:latin typeface="Arial" panose="020B0604020202020204" pitchFamily="34" charset="0"/>
              </a:defRPr>
            </a:lvl9pPr>
          </a:lstStyle>
          <a:p>
            <a:pPr algn="ctr" eaLnBrk="1" hangingPunct="1"/>
            <a:r>
              <a:rPr lang="en-US" sz="2400" b="1" dirty="0">
                <a:latin typeface="Calibri" panose="020F0502020204030204" pitchFamily="34" charset="0"/>
              </a:rPr>
              <a:t>Chart 3.</a:t>
            </a:r>
            <a:r>
              <a:rPr lang="en-US" sz="2400" dirty="0">
                <a:latin typeface="Calibri" panose="020F0502020204030204" pitchFamily="34" charset="0"/>
              </a:rPr>
              <a:t> Comparison of experimental and predicted moisture ratios using the Midilli model for bitter melon slices at different output microwave power</a:t>
            </a:r>
          </a:p>
        </p:txBody>
      </p:sp>
      <p:graphicFrame>
        <p:nvGraphicFramePr>
          <p:cNvPr id="88" name="Content Placeholder 114" descr="Sample table with 4 columns, 7 rows." title="Sample Table"/>
          <p:cNvGraphicFramePr/>
          <p:nvPr/>
        </p:nvGraphicFramePr>
        <p:xfrm>
          <a:off x="16916400" y="31593790"/>
          <a:ext cx="14173200" cy="1889760"/>
        </p:xfrm>
        <a:graphic>
          <a:graphicData uri="http://schemas.openxmlformats.org/drawingml/2006/table">
            <a:tbl>
              <a:tblPr firstRow="1" bandRow="1">
                <a:tableStyleId>{F5AB1C69-6EDB-4FF4-983F-18BD219EF322}</a:tableStyleId>
              </a:tblPr>
              <a:tblGrid>
                <a:gridCol w="3811270">
                  <a:extLst>
                    <a:ext uri="{9D8B030D-6E8A-4147-A177-3AD203B41FA5}">
                      <a16:colId xmlns:a16="http://schemas.microsoft.com/office/drawing/2014/main" val="20000"/>
                    </a:ext>
                  </a:extLst>
                </a:gridCol>
                <a:gridCol w="5188585">
                  <a:extLst>
                    <a:ext uri="{9D8B030D-6E8A-4147-A177-3AD203B41FA5}">
                      <a16:colId xmlns:a16="http://schemas.microsoft.com/office/drawing/2014/main" val="20001"/>
                    </a:ext>
                  </a:extLst>
                </a:gridCol>
                <a:gridCol w="5173345">
                  <a:extLst>
                    <a:ext uri="{9D8B030D-6E8A-4147-A177-3AD203B41FA5}">
                      <a16:colId xmlns:a16="http://schemas.microsoft.com/office/drawing/2014/main" val="20002"/>
                    </a:ext>
                  </a:extLst>
                </a:gridCol>
              </a:tblGrid>
              <a:tr h="472440">
                <a:tc>
                  <a:txBody>
                    <a:bodyPr/>
                    <a:lstStyle/>
                    <a:p>
                      <a:pPr algn="ctr">
                        <a:buNone/>
                      </a:pPr>
                      <a:r>
                        <a:rPr lang="en-US" sz="2600" dirty="0"/>
                        <a:t>Microwave powers, P (W)</a:t>
                      </a:r>
                    </a:p>
                  </a:txBody>
                  <a:tcPr marL="68580" marR="68580" marT="38100" marB="38100">
                    <a:solidFill>
                      <a:schemeClr val="accent1">
                        <a:lumMod val="75000"/>
                      </a:schemeClr>
                    </a:solidFill>
                  </a:tcPr>
                </a:tc>
                <a:tc>
                  <a:txBody>
                    <a:bodyPr/>
                    <a:lstStyle/>
                    <a:p>
                      <a:pPr algn="ctr">
                        <a:buNone/>
                      </a:pPr>
                      <a:r>
                        <a:rPr lang="en-US" sz="2600" dirty="0"/>
                        <a:t>Effective diffusivity, D</a:t>
                      </a:r>
                      <a:r>
                        <a:rPr lang="en-US" sz="2600" baseline="-25000" dirty="0"/>
                        <a:t>eff</a:t>
                      </a:r>
                      <a:r>
                        <a:rPr lang="en-US" sz="2600" dirty="0"/>
                        <a:t> (m</a:t>
                      </a:r>
                      <a:r>
                        <a:rPr lang="en-US" sz="2600" baseline="30000" dirty="0"/>
                        <a:t>2</a:t>
                      </a:r>
                      <a:r>
                        <a:rPr lang="en-US" sz="2600" dirty="0"/>
                        <a:t>/s)</a:t>
                      </a:r>
                    </a:p>
                  </a:txBody>
                  <a:tcPr marL="68580" marR="68580" marT="38100" marB="38100">
                    <a:solidFill>
                      <a:schemeClr val="accent1">
                        <a:lumMod val="75000"/>
                      </a:schemeClr>
                    </a:solidFill>
                  </a:tcPr>
                </a:tc>
                <a:tc>
                  <a:txBody>
                    <a:bodyPr/>
                    <a:lstStyle/>
                    <a:p>
                      <a:pPr algn="ctr">
                        <a:buNone/>
                      </a:pPr>
                      <a:r>
                        <a:rPr lang="en-US" sz="2600" dirty="0"/>
                        <a:t>The coefficient of determination, R</a:t>
                      </a:r>
                      <a:r>
                        <a:rPr lang="en-US" sz="2600" baseline="30000" dirty="0"/>
                        <a:t>2</a:t>
                      </a:r>
                    </a:p>
                  </a:txBody>
                  <a:tcPr marL="68580" marR="68580" marT="38100" marB="38100">
                    <a:solidFill>
                      <a:schemeClr val="accent1">
                        <a:lumMod val="75000"/>
                      </a:schemeClr>
                    </a:solidFill>
                  </a:tcPr>
                </a:tc>
                <a:extLst>
                  <a:ext uri="{0D108BD9-81ED-4DB2-BD59-A6C34878D82A}">
                    <a16:rowId xmlns:a16="http://schemas.microsoft.com/office/drawing/2014/main" val="10000"/>
                  </a:ext>
                </a:extLst>
              </a:tr>
              <a:tr h="472440">
                <a:tc>
                  <a:txBody>
                    <a:bodyPr/>
                    <a:lstStyle/>
                    <a:p>
                      <a:pPr algn="ctr">
                        <a:buNone/>
                      </a:pPr>
                      <a:r>
                        <a:rPr lang="en-US" sz="2600" b="0" dirty="0"/>
                        <a:t>450 W</a:t>
                      </a:r>
                    </a:p>
                  </a:txBody>
                  <a:tcPr marL="68580" marR="68580" marT="38100" marB="38100"/>
                </a:tc>
                <a:tc>
                  <a:txBody>
                    <a:bodyPr/>
                    <a:lstStyle/>
                    <a:p>
                      <a:pPr algn="ctr">
                        <a:buNone/>
                      </a:pPr>
                      <a:r>
                        <a:rPr lang="en-US" sz="2600" b="0" dirty="0"/>
                        <a:t>12.0741x10</a:t>
                      </a:r>
                      <a:r>
                        <a:rPr lang="en-US" sz="2600" b="0" baseline="30000" dirty="0"/>
                        <a:t>-10</a:t>
                      </a:r>
                    </a:p>
                  </a:txBody>
                  <a:tcPr marL="68580" marR="68580" marT="38100" marB="38100" anchor="ctr"/>
                </a:tc>
                <a:tc>
                  <a:txBody>
                    <a:bodyPr/>
                    <a:lstStyle/>
                    <a:p>
                      <a:pPr algn="ctr">
                        <a:buNone/>
                      </a:pPr>
                      <a:r>
                        <a:rPr lang="en-US" sz="2600" b="0" dirty="0"/>
                        <a:t>0.9750</a:t>
                      </a:r>
                    </a:p>
                  </a:txBody>
                  <a:tcPr marL="68580" marR="68580" marT="38100" marB="38100" anchor="b"/>
                </a:tc>
                <a:extLst>
                  <a:ext uri="{0D108BD9-81ED-4DB2-BD59-A6C34878D82A}">
                    <a16:rowId xmlns:a16="http://schemas.microsoft.com/office/drawing/2014/main" val="10001"/>
                  </a:ext>
                </a:extLst>
              </a:tr>
              <a:tr h="472440">
                <a:tc>
                  <a:txBody>
                    <a:bodyPr/>
                    <a:lstStyle/>
                    <a:p>
                      <a:pPr algn="ctr">
                        <a:buNone/>
                      </a:pPr>
                      <a:r>
                        <a:rPr lang="en-US" sz="2600" b="0" dirty="0"/>
                        <a:t>300 W</a:t>
                      </a:r>
                    </a:p>
                  </a:txBody>
                  <a:tcPr marL="68580" marR="68580" marT="38100" marB="38100"/>
                </a:tc>
                <a:tc>
                  <a:txBody>
                    <a:bodyPr/>
                    <a:lstStyle/>
                    <a:p>
                      <a:pPr algn="ctr">
                        <a:buNone/>
                      </a:pPr>
                      <a:r>
                        <a:rPr lang="en-US" sz="2600" b="0" dirty="0"/>
                        <a:t>8.6123</a:t>
                      </a:r>
                      <a:r>
                        <a:rPr lang="en-US" sz="2600" dirty="0">
                          <a:sym typeface="+mn-ea"/>
                        </a:rPr>
                        <a:t>x10</a:t>
                      </a:r>
                      <a:r>
                        <a:rPr lang="en-US" sz="2600" baseline="30000" dirty="0">
                          <a:sym typeface="+mn-ea"/>
                        </a:rPr>
                        <a:t>-10</a:t>
                      </a:r>
                      <a:endParaRPr lang="en-US" sz="2600" b="0" dirty="0"/>
                    </a:p>
                  </a:txBody>
                  <a:tcPr marL="68580" marR="68580" marT="38100" marB="38100" anchor="ctr"/>
                </a:tc>
                <a:tc>
                  <a:txBody>
                    <a:bodyPr/>
                    <a:lstStyle/>
                    <a:p>
                      <a:pPr algn="ctr">
                        <a:buNone/>
                      </a:pPr>
                      <a:r>
                        <a:rPr lang="en-US" sz="2600" b="0" dirty="0"/>
                        <a:t>0.9699</a:t>
                      </a:r>
                    </a:p>
                  </a:txBody>
                  <a:tcPr marL="68580" marR="68580" marT="38100" marB="38100" anchor="b"/>
                </a:tc>
                <a:extLst>
                  <a:ext uri="{0D108BD9-81ED-4DB2-BD59-A6C34878D82A}">
                    <a16:rowId xmlns:a16="http://schemas.microsoft.com/office/drawing/2014/main" val="10002"/>
                  </a:ext>
                </a:extLst>
              </a:tr>
              <a:tr h="472440">
                <a:tc>
                  <a:txBody>
                    <a:bodyPr/>
                    <a:lstStyle/>
                    <a:p>
                      <a:pPr algn="ctr">
                        <a:buNone/>
                      </a:pPr>
                      <a:r>
                        <a:rPr lang="en-US" sz="2600" b="0" dirty="0"/>
                        <a:t>150 W</a:t>
                      </a:r>
                    </a:p>
                  </a:txBody>
                  <a:tcPr marL="68580" marR="68580" marT="38100" marB="38100"/>
                </a:tc>
                <a:tc>
                  <a:txBody>
                    <a:bodyPr/>
                    <a:lstStyle/>
                    <a:p>
                      <a:pPr algn="ctr">
                        <a:buNone/>
                      </a:pPr>
                      <a:r>
                        <a:rPr lang="en-US" sz="2600" b="0" dirty="0"/>
                        <a:t>6.8814</a:t>
                      </a:r>
                      <a:r>
                        <a:rPr lang="en-US" sz="2600" dirty="0">
                          <a:sym typeface="+mn-ea"/>
                        </a:rPr>
                        <a:t>x10</a:t>
                      </a:r>
                      <a:r>
                        <a:rPr lang="en-US" sz="2600" baseline="30000" dirty="0">
                          <a:sym typeface="+mn-ea"/>
                        </a:rPr>
                        <a:t>-10</a:t>
                      </a:r>
                      <a:endParaRPr lang="en-US" sz="2600" b="0" dirty="0"/>
                    </a:p>
                  </a:txBody>
                  <a:tcPr marL="68580" marR="68580" marT="38100" marB="38100" anchor="ctr"/>
                </a:tc>
                <a:tc>
                  <a:txBody>
                    <a:bodyPr/>
                    <a:lstStyle/>
                    <a:p>
                      <a:pPr algn="ctr">
                        <a:buNone/>
                      </a:pPr>
                      <a:r>
                        <a:rPr lang="en-US" sz="2600" b="0" dirty="0"/>
                        <a:t>0.9592</a:t>
                      </a:r>
                    </a:p>
                  </a:txBody>
                  <a:tcPr marL="68580" marR="68580" marT="38100" marB="38100" anchor="b"/>
                </a:tc>
                <a:extLst>
                  <a:ext uri="{0D108BD9-81ED-4DB2-BD59-A6C34878D82A}">
                    <a16:rowId xmlns:a16="http://schemas.microsoft.com/office/drawing/2014/main" val="10003"/>
                  </a:ext>
                </a:extLst>
              </a:tr>
            </a:tbl>
          </a:graphicData>
        </a:graphic>
      </p:graphicFrame>
      <p:sp>
        <p:nvSpPr>
          <p:cNvPr id="92" name="Text Box 180"/>
          <p:cNvSpPr txBox="1">
            <a:spLocks noChangeArrowheads="1"/>
          </p:cNvSpPr>
          <p:nvPr/>
        </p:nvSpPr>
        <p:spPr bwMode="auto">
          <a:xfrm>
            <a:off x="16919575" y="31133415"/>
            <a:ext cx="1420685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120" eaLnBrk="0" hangingPunct="0">
              <a:defRPr sz="2200">
                <a:solidFill>
                  <a:schemeClr val="tx1"/>
                </a:solidFill>
                <a:latin typeface="Arial" panose="020B0604020202020204" pitchFamily="34" charset="0"/>
              </a:defRPr>
            </a:lvl1pPr>
            <a:lvl2pPr marL="742950" indent="-285750" defTabSz="4389120" eaLnBrk="0" hangingPunct="0">
              <a:defRPr sz="2200">
                <a:solidFill>
                  <a:schemeClr val="tx1"/>
                </a:solidFill>
                <a:latin typeface="Arial" panose="020B0604020202020204" pitchFamily="34" charset="0"/>
              </a:defRPr>
            </a:lvl2pPr>
            <a:lvl3pPr marL="1143000" indent="-228600" defTabSz="4389120" eaLnBrk="0" hangingPunct="0">
              <a:defRPr sz="2200">
                <a:solidFill>
                  <a:schemeClr val="tx1"/>
                </a:solidFill>
                <a:latin typeface="Arial" panose="020B0604020202020204" pitchFamily="34" charset="0"/>
              </a:defRPr>
            </a:lvl3pPr>
            <a:lvl4pPr marL="1600200" indent="-228600" defTabSz="4389120" eaLnBrk="0" hangingPunct="0">
              <a:defRPr sz="2200">
                <a:solidFill>
                  <a:schemeClr val="tx1"/>
                </a:solidFill>
                <a:latin typeface="Arial" panose="020B0604020202020204" pitchFamily="34" charset="0"/>
              </a:defRPr>
            </a:lvl4pPr>
            <a:lvl5pPr marL="2057400" indent="-228600" defTabSz="4389120" eaLnBrk="0" hangingPunct="0">
              <a:defRPr sz="2200">
                <a:solidFill>
                  <a:schemeClr val="tx1"/>
                </a:solidFill>
                <a:latin typeface="Arial" panose="020B0604020202020204" pitchFamily="34" charset="0"/>
              </a:defRPr>
            </a:lvl5pPr>
            <a:lvl6pPr marL="2514600" indent="-228600" defTabSz="4389120"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120"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120"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120" eaLnBrk="0" fontAlgn="base" hangingPunct="0">
              <a:spcBef>
                <a:spcPct val="0"/>
              </a:spcBef>
              <a:spcAft>
                <a:spcPct val="0"/>
              </a:spcAft>
              <a:defRPr sz="2200">
                <a:solidFill>
                  <a:schemeClr val="tx1"/>
                </a:solidFill>
                <a:latin typeface="Arial" panose="020B0604020202020204" pitchFamily="34" charset="0"/>
              </a:defRPr>
            </a:lvl9pPr>
          </a:lstStyle>
          <a:p>
            <a:pPr algn="l" eaLnBrk="1" hangingPunct="1"/>
            <a:r>
              <a:rPr lang="en-US" sz="2400" b="1" dirty="0">
                <a:latin typeface="Calibri" panose="020F0502020204030204" pitchFamily="34" charset="0"/>
              </a:rPr>
              <a:t>Table 3.</a:t>
            </a:r>
            <a:r>
              <a:rPr lang="en-US" sz="2400" dirty="0">
                <a:latin typeface="Calibri" panose="020F0502020204030204" pitchFamily="34" charset="0"/>
              </a:rPr>
              <a:t> Values of effective diffusivity obtained for bitter melon slices at different microwave powers</a:t>
            </a:r>
          </a:p>
        </p:txBody>
      </p:sp>
      <p:graphicFrame>
        <p:nvGraphicFramePr>
          <p:cNvPr id="118" name="Object 117"/>
          <p:cNvGraphicFramePr/>
          <p:nvPr/>
        </p:nvGraphicFramePr>
        <p:xfrm>
          <a:off x="26378535" y="43447970"/>
          <a:ext cx="6339205" cy="387985"/>
        </p:xfrm>
        <a:graphic>
          <a:graphicData uri="http://schemas.openxmlformats.org/presentationml/2006/ole">
            <mc:AlternateContent xmlns:mc="http://schemas.openxmlformats.org/markup-compatibility/2006">
              <mc:Choice xmlns:v="urn:schemas-microsoft-com:vml" Requires="v">
                <p:oleObj spid="_x0000_s1041" r:id="rId8" imgW="5905500" imgH="895350" progId="Paint.Picture">
                  <p:embed/>
                </p:oleObj>
              </mc:Choice>
              <mc:Fallback>
                <p:oleObj r:id="rId8" imgW="5905500" imgH="895350" progId="Paint.Picture">
                  <p:embed/>
                  <p:pic>
                    <p:nvPicPr>
                      <p:cNvPr id="0" name="Picture 118"/>
                      <p:cNvPicPr/>
                      <p:nvPr/>
                    </p:nvPicPr>
                    <p:blipFill>
                      <a:blip r:embed="rId9"/>
                      <a:stretch>
                        <a:fillRect/>
                      </a:stretch>
                    </p:blipFill>
                    <p:spPr>
                      <a:xfrm>
                        <a:off x="26378535" y="43447970"/>
                        <a:ext cx="6339205" cy="387985"/>
                      </a:xfrm>
                      <a:prstGeom prst="rect">
                        <a:avLst/>
                      </a:prstGeom>
                    </p:spPr>
                  </p:pic>
                </p:oleObj>
              </mc:Fallback>
            </mc:AlternateContent>
          </a:graphicData>
        </a:graphic>
      </p:graphicFrame>
      <p:pic>
        <p:nvPicPr>
          <p:cNvPr id="12" name="Picture 11"/>
          <p:cNvPicPr/>
          <p:nvPr/>
        </p:nvPicPr>
        <p:blipFill>
          <a:blip r:embed="rId10">
            <a:extLst>
              <a:ext uri="{28A0092B-C50C-407E-A947-70E740481C1C}">
                <a14:useLocalDpi xmlns:a14="http://schemas.microsoft.com/office/drawing/2010/main" val="0"/>
              </a:ext>
            </a:extLst>
          </a:blip>
          <a:srcRect/>
          <a:stretch>
            <a:fillRect/>
          </a:stretch>
        </p:blipFill>
        <p:spPr bwMode="auto">
          <a:xfrm>
            <a:off x="2460625" y="12103100"/>
            <a:ext cx="4455795" cy="3878580"/>
          </a:xfrm>
          <a:prstGeom prst="rect">
            <a:avLst/>
          </a:prstGeom>
          <a:noFill/>
          <a:ln>
            <a:noFill/>
          </a:ln>
        </p:spPr>
      </p:pic>
      <p:sp>
        <p:nvSpPr>
          <p:cNvPr id="38" name="Right Arrow 37"/>
          <p:cNvSpPr/>
          <p:nvPr/>
        </p:nvSpPr>
        <p:spPr>
          <a:xfrm>
            <a:off x="7316470" y="13408660"/>
            <a:ext cx="3968750" cy="1449705"/>
          </a:xfrm>
          <a:prstGeom prst="rightArrow">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38"/>
          <p:cNvSpPr txBox="1"/>
          <p:nvPr/>
        </p:nvSpPr>
        <p:spPr>
          <a:xfrm>
            <a:off x="7125335" y="12227560"/>
            <a:ext cx="3935730" cy="1322070"/>
          </a:xfrm>
          <a:prstGeom prst="rect">
            <a:avLst/>
          </a:prstGeom>
          <a:noFill/>
        </p:spPr>
        <p:txBody>
          <a:bodyPr wrap="square" rtlCol="0" anchor="t">
            <a:spAutoFit/>
          </a:bodyPr>
          <a:lstStyle/>
          <a:p>
            <a:pPr algn="ctr"/>
            <a:r>
              <a:rPr sz="4000" b="1">
                <a:solidFill>
                  <a:srgbClr val="FF0000"/>
                </a:solidFill>
                <a:latin typeface="Calibri" panose="020F0502020204030204" pitchFamily="34" charset="0"/>
                <a:cs typeface="Times New Roman" panose="02020603050405020304" charset="0"/>
                <a:sym typeface="+mn-ea"/>
              </a:rPr>
              <a:t>The bioactive compounds</a:t>
            </a:r>
            <a:endParaRPr lang="en-US" sz="4000" b="1">
              <a:solidFill>
                <a:srgbClr val="FF0000"/>
              </a:solidFill>
              <a:latin typeface="Calibri" panose="020F0502020204030204" pitchFamily="34" charset="0"/>
              <a:cs typeface="Times New Roman" panose="02020603050405020304" charset="0"/>
              <a:sym typeface="+mn-ea"/>
            </a:endParaRPr>
          </a:p>
        </p:txBody>
      </p:sp>
      <p:sp>
        <p:nvSpPr>
          <p:cNvPr id="40" name="Text Box 39"/>
          <p:cNvSpPr txBox="1"/>
          <p:nvPr/>
        </p:nvSpPr>
        <p:spPr>
          <a:xfrm>
            <a:off x="11546840" y="12506960"/>
            <a:ext cx="4154805" cy="1322070"/>
          </a:xfrm>
          <a:prstGeom prst="rect">
            <a:avLst/>
          </a:prstGeom>
          <a:noFill/>
          <a:ln w="38100">
            <a:solidFill>
              <a:srgbClr val="7030A0"/>
            </a:solidFill>
          </a:ln>
        </p:spPr>
        <p:txBody>
          <a:bodyPr wrap="square" rtlCol="0" anchor="t">
            <a:spAutoFit/>
          </a:bodyPr>
          <a:lstStyle/>
          <a:p>
            <a:pPr algn="ctr"/>
            <a:r>
              <a:rPr lang="en-US" sz="4000" b="1" dirty="0">
                <a:solidFill>
                  <a:srgbClr val="002060"/>
                </a:solidFill>
                <a:latin typeface="Calibri" panose="020F0502020204030204" pitchFamily="34" charset="0"/>
                <a:sym typeface="+mn-ea"/>
              </a:rPr>
              <a:t>Used </a:t>
            </a:r>
            <a:r>
              <a:rPr sz="4000" b="1">
                <a:solidFill>
                  <a:srgbClr val="002060"/>
                </a:solidFill>
                <a:latin typeface="Calibri" panose="020F0502020204030204" pitchFamily="34" charset="0"/>
                <a:cs typeface="Times New Roman" panose="02020603050405020304" charset="0"/>
                <a:sym typeface="+mn-ea"/>
              </a:rPr>
              <a:t>as </a:t>
            </a:r>
            <a:br>
              <a:rPr sz="4000" b="1">
                <a:solidFill>
                  <a:srgbClr val="002060"/>
                </a:solidFill>
                <a:latin typeface="Calibri" panose="020F0502020204030204" pitchFamily="34" charset="0"/>
                <a:cs typeface="Times New Roman" panose="02020603050405020304" charset="0"/>
                <a:sym typeface="+mn-ea"/>
              </a:rPr>
            </a:br>
            <a:r>
              <a:rPr sz="4000" b="1">
                <a:solidFill>
                  <a:srgbClr val="002060"/>
                </a:solidFill>
                <a:latin typeface="Calibri" panose="020F0502020204030204" pitchFamily="34" charset="0"/>
                <a:cs typeface="Times New Roman" panose="02020603050405020304" charset="0"/>
                <a:sym typeface="+mn-ea"/>
              </a:rPr>
              <a:t>a medicinal food</a:t>
            </a:r>
            <a:endParaRPr lang="en-US" sz="4000" b="1">
              <a:solidFill>
                <a:srgbClr val="002060"/>
              </a:solidFill>
              <a:latin typeface="Calibri" panose="020F0502020204030204" pitchFamily="34" charset="0"/>
              <a:cs typeface="Times New Roman" panose="02020603050405020304" charset="0"/>
              <a:sym typeface="+mn-ea"/>
            </a:endParaRPr>
          </a:p>
        </p:txBody>
      </p:sp>
      <p:sp>
        <p:nvSpPr>
          <p:cNvPr id="41" name="Text Box 40"/>
          <p:cNvSpPr txBox="1"/>
          <p:nvPr/>
        </p:nvSpPr>
        <p:spPr>
          <a:xfrm>
            <a:off x="11546840" y="14354810"/>
            <a:ext cx="4154805" cy="1322070"/>
          </a:xfrm>
          <a:prstGeom prst="rect">
            <a:avLst/>
          </a:prstGeom>
          <a:noFill/>
          <a:ln w="38100">
            <a:solidFill>
              <a:srgbClr val="7030A0"/>
            </a:solidFill>
          </a:ln>
        </p:spPr>
        <p:txBody>
          <a:bodyPr wrap="square" rtlCol="0" anchor="t">
            <a:spAutoFit/>
          </a:bodyPr>
          <a:lstStyle/>
          <a:p>
            <a:pPr algn="ctr"/>
            <a:r>
              <a:rPr lang="en-US" sz="4000" b="1">
                <a:solidFill>
                  <a:srgbClr val="002060"/>
                </a:solidFill>
                <a:latin typeface="Calibri" panose="020F0502020204030204" pitchFamily="34" charset="0"/>
                <a:sym typeface="+mn-ea"/>
              </a:rPr>
              <a:t>C</a:t>
            </a:r>
            <a:r>
              <a:rPr sz="4000" b="1">
                <a:solidFill>
                  <a:srgbClr val="002060"/>
                </a:solidFill>
                <a:latin typeface="Calibri" panose="020F0502020204030204" pitchFamily="34" charset="0"/>
                <a:sym typeface="+mn-ea"/>
              </a:rPr>
              <a:t>reate therapeutic effects </a:t>
            </a:r>
          </a:p>
        </p:txBody>
      </p:sp>
      <p:sp>
        <p:nvSpPr>
          <p:cNvPr id="42" name="Text Box 41"/>
          <p:cNvSpPr txBox="1"/>
          <p:nvPr/>
        </p:nvSpPr>
        <p:spPr>
          <a:xfrm>
            <a:off x="12242165" y="15827375"/>
            <a:ext cx="2674620" cy="521970"/>
          </a:xfrm>
          <a:prstGeom prst="rect">
            <a:avLst/>
          </a:prstGeom>
          <a:noFill/>
        </p:spPr>
        <p:txBody>
          <a:bodyPr wrap="none" rtlCol="0" anchor="t">
            <a:spAutoFit/>
          </a:bodyPr>
          <a:lstStyle/>
          <a:p>
            <a:pPr indent="0"/>
            <a:r>
              <a:rPr sz="2800">
                <a:solidFill>
                  <a:srgbClr val="0C0C0C"/>
                </a:solidFill>
                <a:latin typeface="Calibri" panose="020F0502020204030204" pitchFamily="34" charset="0"/>
                <a:cs typeface="Times New Roman" panose="02020603050405020304" charset="0"/>
                <a:sym typeface="+mn-ea"/>
              </a:rPr>
              <a:t>(Tan </a:t>
            </a:r>
            <a:r>
              <a:rPr sz="2800" i="1">
                <a:solidFill>
                  <a:srgbClr val="0C0C0C"/>
                </a:solidFill>
                <a:latin typeface="Calibri" panose="020F0502020204030204" pitchFamily="34" charset="0"/>
                <a:cs typeface="Times New Roman" panose="02020603050405020304" charset="0"/>
                <a:sym typeface="+mn-ea"/>
              </a:rPr>
              <a:t>et al.</a:t>
            </a:r>
            <a:r>
              <a:rPr sz="2800">
                <a:solidFill>
                  <a:srgbClr val="0C0C0C"/>
                </a:solidFill>
                <a:latin typeface="Calibri" panose="020F0502020204030204" pitchFamily="34" charset="0"/>
                <a:cs typeface="Times New Roman" panose="02020603050405020304" charset="0"/>
                <a:sym typeface="+mn-ea"/>
              </a:rPr>
              <a:t>, 2016) </a:t>
            </a:r>
            <a:endParaRPr lang="en-US" sz="2800">
              <a:solidFill>
                <a:srgbClr val="0C0C0C"/>
              </a:solidFill>
              <a:latin typeface="Calibri" panose="020F0502020204030204" pitchFamily="34" charset="0"/>
              <a:cs typeface="Times New Roman" panose="02020603050405020304" charset="0"/>
              <a:sym typeface="+mn-ea"/>
            </a:endParaRPr>
          </a:p>
        </p:txBody>
      </p:sp>
      <p:cxnSp>
        <p:nvCxnSpPr>
          <p:cNvPr id="43" name="Straight Arrow Connector 42"/>
          <p:cNvCxnSpPr>
            <a:stCxn id="12" idx="2"/>
          </p:cNvCxnSpPr>
          <p:nvPr/>
        </p:nvCxnSpPr>
        <p:spPr>
          <a:xfrm>
            <a:off x="4688840" y="15981680"/>
            <a:ext cx="0" cy="1079309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44" name="Picture 43"/>
          <p:cNvPicPr/>
          <p:nvPr/>
        </p:nvPicPr>
        <p:blipFill>
          <a:blip r:embed="rId11">
            <a:extLst>
              <a:ext uri="{28A0092B-C50C-407E-A947-70E740481C1C}">
                <a14:useLocalDpi xmlns:a14="http://schemas.microsoft.com/office/drawing/2010/main" val="0"/>
              </a:ext>
            </a:extLst>
          </a:blip>
          <a:srcRect/>
          <a:stretch>
            <a:fillRect/>
          </a:stretch>
        </p:blipFill>
        <p:spPr bwMode="auto">
          <a:xfrm>
            <a:off x="2460625" y="26756995"/>
            <a:ext cx="4456430" cy="4202430"/>
          </a:xfrm>
          <a:prstGeom prst="rect">
            <a:avLst/>
          </a:prstGeom>
          <a:noFill/>
          <a:ln>
            <a:noFill/>
          </a:ln>
        </p:spPr>
      </p:pic>
      <p:sp>
        <p:nvSpPr>
          <p:cNvPr id="13" name="Text Box 192"/>
          <p:cNvSpPr txBox="1">
            <a:spLocks noChangeArrowheads="1"/>
          </p:cNvSpPr>
          <p:nvPr/>
        </p:nvSpPr>
        <p:spPr bwMode="auto">
          <a:xfrm>
            <a:off x="7564755" y="26212800"/>
            <a:ext cx="8136255" cy="5290185"/>
          </a:xfrm>
          <a:prstGeom prst="rect">
            <a:avLst/>
          </a:prstGeom>
          <a:solidFill>
            <a:schemeClr val="bg1"/>
          </a:solidFill>
          <a:ln w="38100">
            <a:solidFill>
              <a:srgbClr val="7030A0"/>
            </a:solidFill>
          </a:ln>
          <a:effectLst/>
        </p:spPr>
        <p:txBody>
          <a:bodyPr wrap="square" lIns="182880" tIns="182880" rIns="182880" bIns="182880">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sz="3200" b="1" u="sng" dirty="0">
                <a:solidFill>
                  <a:schemeClr val="accent1">
                    <a:lumMod val="50000"/>
                  </a:schemeClr>
                </a:solidFill>
                <a:latin typeface="Calibri" panose="020F0502020204030204" pitchFamily="34" charset="0"/>
                <a:sym typeface="+mn-ea"/>
              </a:rPr>
              <a:t>Experimental Setup</a:t>
            </a:r>
            <a:r>
              <a:rPr lang="en-US" sz="3200" b="1" dirty="0">
                <a:solidFill>
                  <a:schemeClr val="accent1">
                    <a:lumMod val="50000"/>
                  </a:schemeClr>
                </a:solidFill>
                <a:latin typeface="Calibri" panose="020F0502020204030204" pitchFamily="34" charset="0"/>
                <a:sym typeface="+mn-ea"/>
              </a:rPr>
              <a:t>:</a:t>
            </a:r>
            <a:r>
              <a:rPr lang="en-US" sz="3200" dirty="0">
                <a:latin typeface="Calibri" panose="020F0502020204030204" pitchFamily="34" charset="0"/>
                <a:sym typeface="+mn-ea"/>
              </a:rPr>
              <a:t> </a:t>
            </a:r>
          </a:p>
          <a:p>
            <a:pPr algn="just" eaLnBrk="1" hangingPunct="1"/>
            <a:r>
              <a:rPr lang="en-US" sz="3200" dirty="0">
                <a:latin typeface="Calibri" panose="020F0502020204030204" pitchFamily="34" charset="0"/>
                <a:sym typeface="+mn-ea"/>
              </a:rPr>
              <a:t>- Maximum power output of 750 W at 2450 MHz </a:t>
            </a:r>
          </a:p>
          <a:p>
            <a:pPr algn="just" eaLnBrk="1" hangingPunct="1"/>
            <a:r>
              <a:rPr lang="en-US" sz="3200" dirty="0">
                <a:latin typeface="Calibri" panose="020F0502020204030204" pitchFamily="34" charset="0"/>
                <a:sym typeface="+mn-ea"/>
              </a:rPr>
              <a:t>- A 360</a:t>
            </a:r>
            <a:r>
              <a:rPr lang="en-US" sz="3200" baseline="30000" dirty="0">
                <a:latin typeface="Calibri" panose="020F0502020204030204" pitchFamily="34" charset="0"/>
                <a:sym typeface="+mn-ea"/>
              </a:rPr>
              <a:t>0</a:t>
            </a:r>
            <a:r>
              <a:rPr lang="en-US" sz="3200" dirty="0">
                <a:latin typeface="Calibri" panose="020F0502020204030204" pitchFamily="34" charset="0"/>
                <a:sym typeface="+mn-ea"/>
              </a:rPr>
              <a:t> rotatable dish with 4 rpm inside the microwave drying chamber </a:t>
            </a:r>
          </a:p>
          <a:p>
            <a:pPr algn="just" eaLnBrk="1" hangingPunct="1"/>
            <a:r>
              <a:rPr lang="en-US" sz="3200" b="1" u="sng" dirty="0">
                <a:solidFill>
                  <a:schemeClr val="accent1">
                    <a:lumMod val="50000"/>
                  </a:schemeClr>
                </a:solidFill>
                <a:latin typeface="Calibri" panose="020F0502020204030204" pitchFamily="34" charset="0"/>
                <a:sym typeface="+mn-ea"/>
              </a:rPr>
              <a:t>Drying process</a:t>
            </a:r>
            <a:r>
              <a:rPr lang="en-US" sz="3200" b="1" dirty="0">
                <a:solidFill>
                  <a:schemeClr val="accent1">
                    <a:lumMod val="50000"/>
                  </a:schemeClr>
                </a:solidFill>
                <a:latin typeface="Calibri" panose="020F0502020204030204" pitchFamily="34" charset="0"/>
                <a:sym typeface="+mn-ea"/>
              </a:rPr>
              <a:t>:</a:t>
            </a:r>
            <a:r>
              <a:rPr lang="en-US" sz="3200" dirty="0">
                <a:latin typeface="Calibri" panose="020F0502020204030204" pitchFamily="34" charset="0"/>
                <a:sym typeface="+mn-ea"/>
              </a:rPr>
              <a:t> </a:t>
            </a:r>
          </a:p>
          <a:p>
            <a:pPr algn="just" eaLnBrk="1" hangingPunct="1"/>
            <a:r>
              <a:rPr lang="en-US" sz="3200" dirty="0">
                <a:latin typeface="Calibri" panose="020F0502020204030204" pitchFamily="34" charset="0"/>
                <a:sym typeface="+mn-ea"/>
              </a:rPr>
              <a:t>- There are 3 levels of microwave power (150W, 300W, 450W)</a:t>
            </a:r>
          </a:p>
          <a:p>
            <a:pPr algn="just" eaLnBrk="1" hangingPunct="1"/>
            <a:r>
              <a:rPr lang="en-US" sz="3200" dirty="0">
                <a:latin typeface="Calibri" panose="020F0502020204030204" pitchFamily="34" charset="0"/>
                <a:sym typeface="+mn-ea"/>
              </a:rPr>
              <a:t>- The samples were dried assisted-microwave in 10 minutes and took rest in 2 minutes</a:t>
            </a:r>
            <a:endParaRPr lang="en-US" sz="3200" dirty="0">
              <a:latin typeface="Calibri" panose="020F0502020204030204" pitchFamily="34" charset="0"/>
            </a:endParaRPr>
          </a:p>
        </p:txBody>
      </p:sp>
      <p:sp>
        <p:nvSpPr>
          <p:cNvPr id="54" name="Text Box 53"/>
          <p:cNvSpPr txBox="1"/>
          <p:nvPr/>
        </p:nvSpPr>
        <p:spPr>
          <a:xfrm>
            <a:off x="1828800" y="19904710"/>
            <a:ext cx="2860675" cy="2553335"/>
          </a:xfrm>
          <a:prstGeom prst="rect">
            <a:avLst/>
          </a:prstGeom>
          <a:noFill/>
        </p:spPr>
        <p:txBody>
          <a:bodyPr wrap="square" rtlCol="0" anchor="t">
            <a:spAutoFit/>
          </a:bodyPr>
          <a:lstStyle/>
          <a:p>
            <a:pPr algn="ctr"/>
            <a:r>
              <a:rPr lang="en-US" sz="3200" b="1">
                <a:solidFill>
                  <a:srgbClr val="FF0000"/>
                </a:solidFill>
                <a:latin typeface="Calibri" panose="020F0502020204030204" pitchFamily="34" charset="0"/>
                <a:cs typeface="Times New Roman" panose="02020603050405020304" charset="0"/>
                <a:sym typeface="+mn-ea"/>
              </a:rPr>
              <a:t>Low-</a:t>
            </a:r>
            <a:br>
              <a:rPr lang="en-US" sz="3200" b="1">
                <a:solidFill>
                  <a:srgbClr val="FF0000"/>
                </a:solidFill>
                <a:latin typeface="Calibri" panose="020F0502020204030204" pitchFamily="34" charset="0"/>
                <a:cs typeface="Times New Roman" panose="02020603050405020304" charset="0"/>
                <a:sym typeface="+mn-ea"/>
              </a:rPr>
            </a:br>
            <a:r>
              <a:rPr lang="en-US" sz="3200" b="1">
                <a:solidFill>
                  <a:srgbClr val="FF0000"/>
                </a:solidFill>
                <a:latin typeface="Calibri" panose="020F0502020204030204" pitchFamily="34" charset="0"/>
                <a:cs typeface="Times New Roman" panose="02020603050405020304" charset="0"/>
                <a:sym typeface="+mn-ea"/>
              </a:rPr>
              <a:t>Temperature</a:t>
            </a:r>
          </a:p>
          <a:p>
            <a:pPr algn="ctr"/>
            <a:r>
              <a:rPr lang="en-US" sz="3200" b="1">
                <a:solidFill>
                  <a:srgbClr val="FF0000"/>
                </a:solidFill>
                <a:latin typeface="Calibri" panose="020F0502020204030204" pitchFamily="34" charset="0"/>
                <a:cs typeface="Times New Roman" panose="02020603050405020304" charset="0"/>
                <a:sym typeface="+mn-ea"/>
              </a:rPr>
              <a:t>Micrwoave-</a:t>
            </a:r>
          </a:p>
          <a:p>
            <a:pPr algn="ctr"/>
            <a:r>
              <a:rPr lang="en-US" sz="3200" b="1">
                <a:solidFill>
                  <a:srgbClr val="FF0000"/>
                </a:solidFill>
                <a:latin typeface="Calibri" panose="020F0502020204030204" pitchFamily="34" charset="0"/>
                <a:cs typeface="Times New Roman" panose="02020603050405020304" charset="0"/>
                <a:sym typeface="+mn-ea"/>
              </a:rPr>
              <a:t>assisted</a:t>
            </a:r>
          </a:p>
          <a:p>
            <a:pPr algn="ctr"/>
            <a:r>
              <a:rPr lang="en-US" sz="3200" b="1">
                <a:solidFill>
                  <a:srgbClr val="FF0000"/>
                </a:solidFill>
                <a:latin typeface="Calibri" panose="020F0502020204030204" pitchFamily="34" charset="0"/>
                <a:cs typeface="Times New Roman" panose="02020603050405020304" charset="0"/>
                <a:sym typeface="+mn-ea"/>
              </a:rPr>
              <a:t>Drying</a:t>
            </a:r>
          </a:p>
        </p:txBody>
      </p:sp>
      <p:sp>
        <p:nvSpPr>
          <p:cNvPr id="3" name="Text Box 122"/>
          <p:cNvSpPr txBox="1">
            <a:spLocks noChangeArrowheads="1"/>
          </p:cNvSpPr>
          <p:nvPr/>
        </p:nvSpPr>
        <p:spPr bwMode="auto">
          <a:xfrm>
            <a:off x="7435215" y="854075"/>
            <a:ext cx="25355550" cy="3288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78399" tIns="445997" rIns="178399" bIns="445997" anchor="ctr" anchorCtr="0">
            <a:spAutoFit/>
          </a:bodyPr>
          <a:lstStyle>
            <a:lvl1pPr defTabSz="4389755" eaLnBrk="0" hangingPunct="0">
              <a:defRPr sz="2200">
                <a:solidFill>
                  <a:schemeClr val="tx1"/>
                </a:solidFill>
                <a:latin typeface="Arial" panose="020B0604020202020204" pitchFamily="34" charset="0"/>
              </a:defRPr>
            </a:lvl1pPr>
            <a:lvl2pPr marL="742950" indent="-285750" defTabSz="4389755" eaLnBrk="0" hangingPunct="0">
              <a:defRPr sz="2200">
                <a:solidFill>
                  <a:schemeClr val="tx1"/>
                </a:solidFill>
                <a:latin typeface="Arial" panose="020B0604020202020204" pitchFamily="34" charset="0"/>
              </a:defRPr>
            </a:lvl2pPr>
            <a:lvl3pPr marL="1143000" indent="-228600" defTabSz="4389755" eaLnBrk="0" hangingPunct="0">
              <a:defRPr sz="2200">
                <a:solidFill>
                  <a:schemeClr val="tx1"/>
                </a:solidFill>
                <a:latin typeface="Arial" panose="020B0604020202020204" pitchFamily="34" charset="0"/>
              </a:defRPr>
            </a:lvl3pPr>
            <a:lvl4pPr marL="1600200" indent="-228600" defTabSz="4389755" eaLnBrk="0" hangingPunct="0">
              <a:defRPr sz="2200">
                <a:solidFill>
                  <a:schemeClr val="tx1"/>
                </a:solidFill>
                <a:latin typeface="Arial" panose="020B0604020202020204" pitchFamily="34" charset="0"/>
              </a:defRPr>
            </a:lvl4pPr>
            <a:lvl5pPr marL="2057400" indent="-228600" defTabSz="4389755" eaLnBrk="0" hangingPunct="0">
              <a:defRPr sz="2200">
                <a:solidFill>
                  <a:schemeClr val="tx1"/>
                </a:solidFill>
                <a:latin typeface="Arial" panose="020B0604020202020204" pitchFamily="34" charset="0"/>
              </a:defRPr>
            </a:lvl5pPr>
            <a:lvl6pPr marL="2514600" indent="-228600" defTabSz="4389755"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755"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755"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755" eaLnBrk="0" fontAlgn="base" hangingPunct="0">
              <a:spcBef>
                <a:spcPct val="0"/>
              </a:spcBef>
              <a:spcAft>
                <a:spcPct val="0"/>
              </a:spcAft>
              <a:defRPr sz="2200">
                <a:solidFill>
                  <a:schemeClr val="tx1"/>
                </a:solidFill>
                <a:latin typeface="Arial" panose="020B0604020202020204" pitchFamily="34" charset="0"/>
              </a:defRPr>
            </a:lvl9pPr>
          </a:lstStyle>
          <a:p>
            <a:pPr algn="ctr" eaLnBrk="1" hangingPunct="1"/>
            <a:r>
              <a:rPr lang="en-US" sz="7790" b="1" dirty="0">
                <a:solidFill>
                  <a:schemeClr val="accent3">
                    <a:lumMod val="20000"/>
                    <a:lumOff val="80000"/>
                  </a:schemeClr>
                </a:solidFill>
                <a:latin typeface="+mn-lt"/>
                <a:sym typeface="+mn-ea"/>
              </a:rPr>
              <a:t>Drying Kinetics of Low-temperature Microwave-assited Drying of sliced Bitter Melon (</a:t>
            </a:r>
            <a:r>
              <a:rPr lang="en-US" sz="7790" b="1" i="1" dirty="0">
                <a:solidFill>
                  <a:schemeClr val="accent3">
                    <a:lumMod val="20000"/>
                    <a:lumOff val="80000"/>
                  </a:schemeClr>
                </a:solidFill>
                <a:latin typeface="+mn-lt"/>
                <a:sym typeface="+mn-ea"/>
              </a:rPr>
              <a:t>Momordica charantia </a:t>
            </a:r>
            <a:r>
              <a:rPr lang="en-US" sz="7790" b="1" dirty="0">
                <a:solidFill>
                  <a:schemeClr val="accent3">
                    <a:lumMod val="20000"/>
                    <a:lumOff val="80000"/>
                  </a:schemeClr>
                </a:solidFill>
                <a:latin typeface="+mn-lt"/>
                <a:sym typeface="+mn-ea"/>
              </a:rPr>
              <a:t>L.)</a:t>
            </a:r>
            <a:endParaRPr lang="en-US" sz="7795" b="1" dirty="0">
              <a:solidFill>
                <a:schemeClr val="accent3">
                  <a:lumMod val="20000"/>
                  <a:lumOff val="80000"/>
                </a:schemeClr>
              </a:solidFill>
              <a:latin typeface="+mn-lt"/>
            </a:endParaRPr>
          </a:p>
        </p:txBody>
      </p:sp>
      <p:sp>
        <p:nvSpPr>
          <p:cNvPr id="11" name="Text Box 123"/>
          <p:cNvSpPr txBox="1">
            <a:spLocks noChangeArrowheads="1"/>
          </p:cNvSpPr>
          <p:nvPr/>
        </p:nvSpPr>
        <p:spPr bwMode="auto">
          <a:xfrm>
            <a:off x="7435215" y="3581400"/>
            <a:ext cx="253555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8399" tIns="178399" rIns="178399" bIns="178399" anchor="ctr" anchorCtr="0"/>
          <a:lstStyle>
            <a:lvl1pPr defTabSz="4389755" eaLnBrk="0" hangingPunct="0">
              <a:defRPr sz="2200">
                <a:solidFill>
                  <a:schemeClr val="tx1"/>
                </a:solidFill>
                <a:latin typeface="Arial" panose="020B0604020202020204" pitchFamily="34" charset="0"/>
              </a:defRPr>
            </a:lvl1pPr>
            <a:lvl2pPr marL="742950" indent="-285750" defTabSz="4389755" eaLnBrk="0" hangingPunct="0">
              <a:defRPr sz="2200">
                <a:solidFill>
                  <a:schemeClr val="tx1"/>
                </a:solidFill>
                <a:latin typeface="Arial" panose="020B0604020202020204" pitchFamily="34" charset="0"/>
              </a:defRPr>
            </a:lvl2pPr>
            <a:lvl3pPr marL="1143000" indent="-228600" defTabSz="4389755" eaLnBrk="0" hangingPunct="0">
              <a:defRPr sz="2200">
                <a:solidFill>
                  <a:schemeClr val="tx1"/>
                </a:solidFill>
                <a:latin typeface="Arial" panose="020B0604020202020204" pitchFamily="34" charset="0"/>
              </a:defRPr>
            </a:lvl3pPr>
            <a:lvl4pPr marL="1600200" indent="-228600" defTabSz="4389755" eaLnBrk="0" hangingPunct="0">
              <a:defRPr sz="2200">
                <a:solidFill>
                  <a:schemeClr val="tx1"/>
                </a:solidFill>
                <a:latin typeface="Arial" panose="020B0604020202020204" pitchFamily="34" charset="0"/>
              </a:defRPr>
            </a:lvl4pPr>
            <a:lvl5pPr marL="2057400" indent="-228600" defTabSz="4389755" eaLnBrk="0" hangingPunct="0">
              <a:defRPr sz="2200">
                <a:solidFill>
                  <a:schemeClr val="tx1"/>
                </a:solidFill>
                <a:latin typeface="Arial" panose="020B0604020202020204" pitchFamily="34" charset="0"/>
              </a:defRPr>
            </a:lvl5pPr>
            <a:lvl6pPr marL="2514600" indent="-228600" defTabSz="4389755"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755"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755"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755" eaLnBrk="0" fontAlgn="base" hangingPunct="0">
              <a:spcBef>
                <a:spcPct val="0"/>
              </a:spcBef>
              <a:spcAft>
                <a:spcPct val="0"/>
              </a:spcAft>
              <a:defRPr sz="2200">
                <a:solidFill>
                  <a:schemeClr val="tx1"/>
                </a:solidFill>
                <a:latin typeface="Arial" panose="020B0604020202020204" pitchFamily="34" charset="0"/>
              </a:defRPr>
            </a:lvl9pPr>
          </a:lstStyle>
          <a:p>
            <a:pPr algn="ctr" eaLnBrk="1" hangingPunct="1"/>
            <a:r>
              <a:rPr lang="en-US" sz="4720" dirty="0">
                <a:solidFill>
                  <a:schemeClr val="accent3">
                    <a:lumMod val="20000"/>
                    <a:lumOff val="80000"/>
                  </a:schemeClr>
                </a:solidFill>
                <a:latin typeface="+mn-lt"/>
                <a:sym typeface="+mn-ea"/>
              </a:rPr>
              <a:t>Linh T.V. Nguyen</a:t>
            </a:r>
            <a:r>
              <a:rPr lang="en-US" sz="4720" baseline="30000" dirty="0">
                <a:solidFill>
                  <a:schemeClr val="accent3">
                    <a:lumMod val="20000"/>
                    <a:lumOff val="80000"/>
                  </a:schemeClr>
                </a:solidFill>
                <a:latin typeface="+mn-lt"/>
                <a:sym typeface="+mn-ea"/>
              </a:rPr>
              <a:t>a</a:t>
            </a:r>
            <a:r>
              <a:rPr lang="en-US" sz="4720" dirty="0">
                <a:solidFill>
                  <a:schemeClr val="accent3">
                    <a:lumMod val="20000"/>
                    <a:lumOff val="80000"/>
                  </a:schemeClr>
                </a:solidFill>
                <a:latin typeface="+mn-lt"/>
                <a:sym typeface="+mn-ea"/>
              </a:rPr>
              <a:t>, Duy P.B. Nguyen</a:t>
            </a:r>
            <a:r>
              <a:rPr lang="en-US" sz="4720" baseline="30000" dirty="0">
                <a:solidFill>
                  <a:schemeClr val="accent3">
                    <a:lumMod val="20000"/>
                    <a:lumOff val="80000"/>
                  </a:schemeClr>
                </a:solidFill>
                <a:latin typeface="+mn-lt"/>
                <a:sym typeface="+mn-ea"/>
              </a:rPr>
              <a:t>b</a:t>
            </a:r>
            <a:r>
              <a:rPr lang="en-US" sz="4720" dirty="0">
                <a:solidFill>
                  <a:schemeClr val="accent3">
                    <a:lumMod val="20000"/>
                    <a:lumOff val="80000"/>
                  </a:schemeClr>
                </a:solidFill>
                <a:latin typeface="+mn-lt"/>
                <a:sym typeface="+mn-ea"/>
              </a:rPr>
              <a:t>, Cuong X. Luu</a:t>
            </a:r>
            <a:r>
              <a:rPr lang="en-US" sz="4720" baseline="30000" dirty="0">
                <a:solidFill>
                  <a:schemeClr val="accent3">
                    <a:lumMod val="20000"/>
                    <a:lumOff val="80000"/>
                  </a:schemeClr>
                </a:solidFill>
                <a:latin typeface="+mn-lt"/>
                <a:sym typeface="+mn-ea"/>
              </a:rPr>
              <a:t>a</a:t>
            </a:r>
            <a:r>
              <a:rPr lang="en-US" sz="4720" dirty="0">
                <a:solidFill>
                  <a:schemeClr val="accent3">
                    <a:lumMod val="20000"/>
                    <a:lumOff val="80000"/>
                  </a:schemeClr>
                </a:solidFill>
                <a:latin typeface="+mn-lt"/>
                <a:sym typeface="+mn-ea"/>
              </a:rPr>
              <a:t> and Phong T. Huynh</a:t>
            </a:r>
            <a:r>
              <a:rPr lang="en-US" sz="4720" baseline="30000" dirty="0">
                <a:solidFill>
                  <a:schemeClr val="accent3">
                    <a:lumMod val="20000"/>
                    <a:lumOff val="80000"/>
                  </a:schemeClr>
                </a:solidFill>
                <a:latin typeface="+mn-lt"/>
                <a:sym typeface="+mn-ea"/>
              </a:rPr>
              <a:t>b</a:t>
            </a:r>
            <a:endParaRPr lang="en-US" sz="4720" baseline="30000" dirty="0">
              <a:solidFill>
                <a:schemeClr val="accent3">
                  <a:lumMod val="20000"/>
                  <a:lumOff val="80000"/>
                </a:schemeClr>
              </a:solidFill>
              <a:latin typeface="+mn-lt"/>
            </a:endParaRPr>
          </a:p>
          <a:p>
            <a:pPr algn="ctr" eaLnBrk="1" hangingPunct="1"/>
            <a:r>
              <a:rPr lang="en-US" sz="4720" baseline="30000" dirty="0">
                <a:solidFill>
                  <a:schemeClr val="accent3">
                    <a:lumMod val="20000"/>
                    <a:lumOff val="80000"/>
                  </a:schemeClr>
                </a:solidFill>
                <a:latin typeface="+mn-lt"/>
                <a:sym typeface="+mn-ea"/>
              </a:rPr>
              <a:t>a</a:t>
            </a:r>
            <a:r>
              <a:rPr lang="en-US" sz="4720" dirty="0">
                <a:solidFill>
                  <a:schemeClr val="accent3">
                    <a:lumMod val="20000"/>
                    <a:lumOff val="80000"/>
                  </a:schemeClr>
                </a:solidFill>
                <a:latin typeface="+mn-lt"/>
                <a:sym typeface="+mn-ea"/>
              </a:rPr>
              <a:t>Nguyen Tat Thanh University, </a:t>
            </a:r>
            <a:r>
              <a:rPr lang="en-US" sz="4720" baseline="30000" dirty="0">
                <a:solidFill>
                  <a:schemeClr val="accent3">
                    <a:lumMod val="20000"/>
                    <a:lumOff val="80000"/>
                  </a:schemeClr>
                </a:solidFill>
                <a:latin typeface="+mn-lt"/>
                <a:sym typeface="+mn-ea"/>
              </a:rPr>
              <a:t>b</a:t>
            </a:r>
            <a:r>
              <a:rPr lang="en-US" sz="4720" dirty="0">
                <a:solidFill>
                  <a:schemeClr val="accent3">
                    <a:lumMod val="20000"/>
                    <a:lumOff val="80000"/>
                  </a:schemeClr>
                </a:solidFill>
                <a:latin typeface="+mn-lt"/>
                <a:sym typeface="+mn-ea"/>
              </a:rPr>
              <a:t>Bach Khoa University (Ho Chi Minh city, Vietnam)</a:t>
            </a:r>
            <a:endParaRPr lang="en-US" sz="4720" dirty="0">
              <a:solidFill>
                <a:schemeClr val="accent3">
                  <a:lumMod val="20000"/>
                  <a:lumOff val="80000"/>
                </a:schemeClr>
              </a:solidFill>
              <a:latin typeface="+mn-lt"/>
            </a:endParaRPr>
          </a:p>
        </p:txBody>
      </p:sp>
      <p:pic>
        <p:nvPicPr>
          <p:cNvPr id="30" name="Picture 1" descr="IMG_256"/>
          <p:cNvPicPr>
            <a:picLocks noChangeAspect="1"/>
          </p:cNvPicPr>
          <p:nvPr/>
        </p:nvPicPr>
        <p:blipFill>
          <a:blip r:embed="rId12"/>
          <a:stretch>
            <a:fillRect/>
          </a:stretch>
        </p:blipFill>
        <p:spPr>
          <a:xfrm>
            <a:off x="151765" y="227965"/>
            <a:ext cx="7543165" cy="4044315"/>
          </a:xfrm>
          <a:prstGeom prst="rect">
            <a:avLst/>
          </a:prstGeom>
          <a:noFill/>
          <a:ln w="9525">
            <a:noFill/>
          </a:ln>
        </p:spPr>
      </p:pic>
      <p:sp>
        <p:nvSpPr>
          <p:cNvPr id="31" name="Text Box 30"/>
          <p:cNvSpPr txBox="1"/>
          <p:nvPr/>
        </p:nvSpPr>
        <p:spPr>
          <a:xfrm>
            <a:off x="7099935" y="-635"/>
            <a:ext cx="25691465" cy="1106805"/>
          </a:xfrm>
          <a:prstGeom prst="rect">
            <a:avLst/>
          </a:prstGeom>
          <a:noFill/>
        </p:spPr>
        <p:txBody>
          <a:bodyPr wrap="square" rtlCol="0">
            <a:spAutoFit/>
          </a:bodyPr>
          <a:lstStyle/>
          <a:p>
            <a:pPr algn="ctr"/>
            <a:r>
              <a:rPr lang="en-US" sz="6600" b="1" i="1">
                <a:solidFill>
                  <a:schemeClr val="bg1"/>
                </a:solidFill>
              </a:rPr>
              <a:t>The 3</a:t>
            </a:r>
            <a:r>
              <a:rPr lang="en-US" sz="6600" b="1" i="1" baseline="30000">
                <a:solidFill>
                  <a:schemeClr val="bg1"/>
                </a:solidFill>
              </a:rPr>
              <a:t>rd</a:t>
            </a:r>
            <a:r>
              <a:rPr lang="en-US" sz="6600" b="1" i="1">
                <a:solidFill>
                  <a:schemeClr val="bg1"/>
                </a:solidFill>
              </a:rPr>
              <a:t> ENFO Student Research Workshop (ENFO-SRW)</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2"/>
          <p:cNvSpPr txBox="1">
            <a:spLocks noChangeArrowheads="1"/>
          </p:cNvSpPr>
          <p:nvPr/>
        </p:nvSpPr>
        <p:spPr bwMode="auto">
          <a:xfrm>
            <a:off x="7435215" y="852170"/>
            <a:ext cx="25355550"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78399" tIns="445997" rIns="178399" bIns="445997" anchor="ctr" anchorCtr="0">
            <a:spAutoFit/>
          </a:bodyPr>
          <a:lstStyle>
            <a:lvl1pPr defTabSz="4389755" eaLnBrk="0" hangingPunct="0">
              <a:defRPr sz="2200">
                <a:solidFill>
                  <a:schemeClr val="tx1"/>
                </a:solidFill>
                <a:latin typeface="Arial" panose="020B0604020202020204" pitchFamily="34" charset="0"/>
              </a:defRPr>
            </a:lvl1pPr>
            <a:lvl2pPr marL="742950" indent="-285750" defTabSz="4389755" eaLnBrk="0" hangingPunct="0">
              <a:defRPr sz="2200">
                <a:solidFill>
                  <a:schemeClr val="tx1"/>
                </a:solidFill>
                <a:latin typeface="Arial" panose="020B0604020202020204" pitchFamily="34" charset="0"/>
              </a:defRPr>
            </a:lvl2pPr>
            <a:lvl3pPr marL="1143000" indent="-228600" defTabSz="4389755" eaLnBrk="0" hangingPunct="0">
              <a:defRPr sz="2200">
                <a:solidFill>
                  <a:schemeClr val="tx1"/>
                </a:solidFill>
                <a:latin typeface="Arial" panose="020B0604020202020204" pitchFamily="34" charset="0"/>
              </a:defRPr>
            </a:lvl3pPr>
            <a:lvl4pPr marL="1600200" indent="-228600" defTabSz="4389755" eaLnBrk="0" hangingPunct="0">
              <a:defRPr sz="2200">
                <a:solidFill>
                  <a:schemeClr val="tx1"/>
                </a:solidFill>
                <a:latin typeface="Arial" panose="020B0604020202020204" pitchFamily="34" charset="0"/>
              </a:defRPr>
            </a:lvl4pPr>
            <a:lvl5pPr marL="2057400" indent="-228600" defTabSz="4389755" eaLnBrk="0" hangingPunct="0">
              <a:defRPr sz="2200">
                <a:solidFill>
                  <a:schemeClr val="tx1"/>
                </a:solidFill>
                <a:latin typeface="Arial" panose="020B0604020202020204" pitchFamily="34" charset="0"/>
              </a:defRPr>
            </a:lvl5pPr>
            <a:lvl6pPr marL="2514600" indent="-228600" defTabSz="4389755"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755"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755"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755" eaLnBrk="0" fontAlgn="base" hangingPunct="0">
              <a:spcBef>
                <a:spcPct val="0"/>
              </a:spcBef>
              <a:spcAft>
                <a:spcPct val="0"/>
              </a:spcAft>
              <a:defRPr sz="2200">
                <a:solidFill>
                  <a:schemeClr val="tx1"/>
                </a:solidFill>
                <a:latin typeface="Arial" panose="020B0604020202020204" pitchFamily="34" charset="0"/>
              </a:defRPr>
            </a:lvl9pPr>
          </a:lstStyle>
          <a:p>
            <a:pPr marL="0" marR="0" lvl="0" indent="0" algn="ctr" defTabSz="4389755" rtl="0" eaLnBrk="1" fontAlgn="auto" latinLnBrk="0" hangingPunct="1">
              <a:lnSpc>
                <a:spcPct val="100000"/>
              </a:lnSpc>
              <a:spcBef>
                <a:spcPts val="0"/>
              </a:spcBef>
              <a:spcAft>
                <a:spcPts val="0"/>
              </a:spcAft>
              <a:buClrTx/>
              <a:buSzTx/>
              <a:buFontTx/>
              <a:buNone/>
              <a:tabLst/>
              <a:defRPr/>
            </a:pPr>
            <a:r>
              <a:rPr kumimoji="0" lang="en-US" sz="7795" b="1" i="0" u="none" strike="noStrike" kern="1200" cap="none" spc="0" normalizeH="0" baseline="0" noProof="0">
                <a:ln>
                  <a:noFill/>
                </a:ln>
                <a:solidFill>
                  <a:srgbClr val="9BBB59">
                    <a:lumMod val="20000"/>
                    <a:lumOff val="80000"/>
                  </a:srgbClr>
                </a:solidFill>
                <a:effectLst/>
                <a:uLnTx/>
                <a:uFillTx/>
                <a:latin typeface="Calibri"/>
                <a:ea typeface="+mn-ea"/>
                <a:cs typeface="+mn-cs"/>
              </a:rPr>
              <a:t>Template Provided By Genigraphics – 800.790.4001</a:t>
            </a:r>
          </a:p>
          <a:p>
            <a:pPr marL="0" marR="0" lvl="0" indent="0" algn="ctr" defTabSz="4389755" rtl="0" eaLnBrk="1" fontAlgn="auto" latinLnBrk="0" hangingPunct="1">
              <a:lnSpc>
                <a:spcPct val="100000"/>
              </a:lnSpc>
              <a:spcBef>
                <a:spcPts val="0"/>
              </a:spcBef>
              <a:spcAft>
                <a:spcPts val="0"/>
              </a:spcAft>
              <a:buClrTx/>
              <a:buSzTx/>
              <a:buFontTx/>
              <a:buNone/>
              <a:tabLst/>
              <a:defRPr/>
            </a:pPr>
            <a:r>
              <a:rPr kumimoji="0" lang="en-US" sz="7795" b="1" i="0" u="none" strike="noStrike" kern="1200" cap="none" spc="0" normalizeH="0" baseline="0" noProof="0">
                <a:ln>
                  <a:noFill/>
                </a:ln>
                <a:solidFill>
                  <a:srgbClr val="9BBB59">
                    <a:lumMod val="20000"/>
                    <a:lumOff val="80000"/>
                  </a:srgbClr>
                </a:solidFill>
                <a:effectLst/>
                <a:uLnTx/>
                <a:uFillTx/>
                <a:latin typeface="Calibri"/>
                <a:ea typeface="+mn-ea"/>
                <a:cs typeface="+mn-cs"/>
              </a:rPr>
              <a:t>Replace This Text With Your Title</a:t>
            </a:r>
            <a:endParaRPr kumimoji="0" lang="en-US" sz="7795" b="1" i="0" u="none" strike="noStrike" kern="1200" cap="none" spc="0" normalizeH="0" baseline="0" noProof="0" dirty="0">
              <a:ln>
                <a:noFill/>
              </a:ln>
              <a:solidFill>
                <a:srgbClr val="9BBB59">
                  <a:lumMod val="20000"/>
                  <a:lumOff val="80000"/>
                </a:srgbClr>
              </a:solidFill>
              <a:effectLst/>
              <a:uLnTx/>
              <a:uFillTx/>
              <a:latin typeface="Calibri"/>
              <a:ea typeface="+mn-ea"/>
              <a:cs typeface="+mn-cs"/>
            </a:endParaRPr>
          </a:p>
        </p:txBody>
      </p:sp>
      <p:sp>
        <p:nvSpPr>
          <p:cNvPr id="5" name="Text Box 123"/>
          <p:cNvSpPr txBox="1">
            <a:spLocks noChangeArrowheads="1"/>
          </p:cNvSpPr>
          <p:nvPr/>
        </p:nvSpPr>
        <p:spPr bwMode="auto">
          <a:xfrm>
            <a:off x="7435215" y="3581400"/>
            <a:ext cx="253555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8399" tIns="178399" rIns="178399" bIns="178399" anchor="ctr" anchorCtr="0"/>
          <a:lstStyle>
            <a:lvl1pPr defTabSz="4389755" eaLnBrk="0" hangingPunct="0">
              <a:defRPr sz="2200">
                <a:solidFill>
                  <a:schemeClr val="tx1"/>
                </a:solidFill>
                <a:latin typeface="Arial" panose="020B0604020202020204" pitchFamily="34" charset="0"/>
              </a:defRPr>
            </a:lvl1pPr>
            <a:lvl2pPr marL="742950" indent="-285750" defTabSz="4389755" eaLnBrk="0" hangingPunct="0">
              <a:defRPr sz="2200">
                <a:solidFill>
                  <a:schemeClr val="tx1"/>
                </a:solidFill>
                <a:latin typeface="Arial" panose="020B0604020202020204" pitchFamily="34" charset="0"/>
              </a:defRPr>
            </a:lvl2pPr>
            <a:lvl3pPr marL="1143000" indent="-228600" defTabSz="4389755" eaLnBrk="0" hangingPunct="0">
              <a:defRPr sz="2200">
                <a:solidFill>
                  <a:schemeClr val="tx1"/>
                </a:solidFill>
                <a:latin typeface="Arial" panose="020B0604020202020204" pitchFamily="34" charset="0"/>
              </a:defRPr>
            </a:lvl3pPr>
            <a:lvl4pPr marL="1600200" indent="-228600" defTabSz="4389755" eaLnBrk="0" hangingPunct="0">
              <a:defRPr sz="2200">
                <a:solidFill>
                  <a:schemeClr val="tx1"/>
                </a:solidFill>
                <a:latin typeface="Arial" panose="020B0604020202020204" pitchFamily="34" charset="0"/>
              </a:defRPr>
            </a:lvl4pPr>
            <a:lvl5pPr marL="2057400" indent="-228600" defTabSz="4389755" eaLnBrk="0" hangingPunct="0">
              <a:defRPr sz="2200">
                <a:solidFill>
                  <a:schemeClr val="tx1"/>
                </a:solidFill>
                <a:latin typeface="Arial" panose="020B0604020202020204" pitchFamily="34" charset="0"/>
              </a:defRPr>
            </a:lvl5pPr>
            <a:lvl6pPr marL="2514600" indent="-228600" defTabSz="4389755"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755"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755"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755" eaLnBrk="0" fontAlgn="base" hangingPunct="0">
              <a:spcBef>
                <a:spcPct val="0"/>
              </a:spcBef>
              <a:spcAft>
                <a:spcPct val="0"/>
              </a:spcAft>
              <a:defRPr sz="2200">
                <a:solidFill>
                  <a:schemeClr val="tx1"/>
                </a:solidFill>
                <a:latin typeface="Arial" panose="020B0604020202020204" pitchFamily="34" charset="0"/>
              </a:defRPr>
            </a:lvl9pPr>
          </a:lstStyle>
          <a:p>
            <a:pPr marL="0" marR="0" lvl="0" indent="0" algn="ctr" defTabSz="4389755" rtl="0" eaLnBrk="1" fontAlgn="auto" latinLnBrk="0" hangingPunct="1">
              <a:lnSpc>
                <a:spcPct val="100000"/>
              </a:lnSpc>
              <a:spcBef>
                <a:spcPts val="0"/>
              </a:spcBef>
              <a:spcAft>
                <a:spcPts val="0"/>
              </a:spcAft>
              <a:buClrTx/>
              <a:buSzTx/>
              <a:buFontTx/>
              <a:buNone/>
              <a:tabLst/>
              <a:defRPr/>
            </a:pPr>
            <a:r>
              <a:rPr kumimoji="0" lang="en-US" sz="4720" b="0" i="0" u="none" strike="noStrike" kern="1200" cap="none" spc="0" normalizeH="0" baseline="0" noProof="0" dirty="0">
                <a:ln>
                  <a:noFill/>
                </a:ln>
                <a:solidFill>
                  <a:srgbClr val="9BBB59">
                    <a:lumMod val="20000"/>
                    <a:lumOff val="80000"/>
                  </a:srgbClr>
                </a:solidFill>
                <a:effectLst/>
                <a:uLnTx/>
                <a:uFillTx/>
                <a:latin typeface="Calibri"/>
                <a:ea typeface="+mn-ea"/>
                <a:cs typeface="+mn-cs"/>
              </a:rPr>
              <a:t>John Smith, MD</a:t>
            </a:r>
            <a:r>
              <a:rPr kumimoji="0" lang="en-US" sz="4720" b="0" i="0" u="none" strike="noStrike" kern="1200" cap="none" spc="0" normalizeH="0" baseline="30000" noProof="0" dirty="0">
                <a:ln>
                  <a:noFill/>
                </a:ln>
                <a:solidFill>
                  <a:srgbClr val="9BBB59">
                    <a:lumMod val="20000"/>
                    <a:lumOff val="80000"/>
                  </a:srgbClr>
                </a:solidFill>
                <a:effectLst/>
                <a:uLnTx/>
                <a:uFillTx/>
                <a:latin typeface="Calibri"/>
                <a:ea typeface="+mn-ea"/>
                <a:cs typeface="+mn-cs"/>
              </a:rPr>
              <a:t>1</a:t>
            </a:r>
            <a:r>
              <a:rPr kumimoji="0" lang="en-US" sz="4720" b="0" i="0" u="none" strike="noStrike" kern="1200" cap="none" spc="0" normalizeH="0" baseline="0" noProof="0" dirty="0">
                <a:ln>
                  <a:noFill/>
                </a:ln>
                <a:solidFill>
                  <a:srgbClr val="9BBB59">
                    <a:lumMod val="20000"/>
                    <a:lumOff val="80000"/>
                  </a:srgbClr>
                </a:solidFill>
                <a:effectLst/>
                <a:uLnTx/>
                <a:uFillTx/>
                <a:latin typeface="Calibri"/>
                <a:ea typeface="+mn-ea"/>
                <a:cs typeface="+mn-cs"/>
              </a:rPr>
              <a:t>; Jane Doe, PhD</a:t>
            </a:r>
            <a:r>
              <a:rPr kumimoji="0" lang="en-US" sz="4720" b="0" i="0" u="none" strike="noStrike" kern="1200" cap="none" spc="0" normalizeH="0" baseline="30000" noProof="0" dirty="0">
                <a:ln>
                  <a:noFill/>
                </a:ln>
                <a:solidFill>
                  <a:srgbClr val="9BBB59">
                    <a:lumMod val="20000"/>
                    <a:lumOff val="80000"/>
                  </a:srgbClr>
                </a:solidFill>
                <a:effectLst/>
                <a:uLnTx/>
                <a:uFillTx/>
                <a:latin typeface="Calibri"/>
                <a:ea typeface="+mn-ea"/>
                <a:cs typeface="+mn-cs"/>
              </a:rPr>
              <a:t>2</a:t>
            </a:r>
            <a:r>
              <a:rPr kumimoji="0" lang="en-US" sz="4720" b="0" i="0" u="none" strike="noStrike" kern="1200" cap="none" spc="0" normalizeH="0" baseline="0" noProof="0" dirty="0">
                <a:ln>
                  <a:noFill/>
                </a:ln>
                <a:solidFill>
                  <a:srgbClr val="9BBB59">
                    <a:lumMod val="20000"/>
                    <a:lumOff val="80000"/>
                  </a:srgbClr>
                </a:solidFill>
                <a:effectLst/>
                <a:uLnTx/>
                <a:uFillTx/>
                <a:latin typeface="Calibri"/>
                <a:ea typeface="+mn-ea"/>
                <a:cs typeface="+mn-cs"/>
              </a:rPr>
              <a:t>; Frederick Jones, MD, PhD</a:t>
            </a:r>
            <a:r>
              <a:rPr kumimoji="0" lang="en-US" sz="4720" b="0" i="0" u="none" strike="noStrike" kern="1200" cap="none" spc="0" normalizeH="0" baseline="30000" noProof="0" dirty="0">
                <a:ln>
                  <a:noFill/>
                </a:ln>
                <a:solidFill>
                  <a:srgbClr val="9BBB59">
                    <a:lumMod val="20000"/>
                    <a:lumOff val="80000"/>
                  </a:srgbClr>
                </a:solidFill>
                <a:effectLst/>
                <a:uLnTx/>
                <a:uFillTx/>
                <a:latin typeface="Calibri"/>
                <a:ea typeface="+mn-ea"/>
                <a:cs typeface="+mn-cs"/>
              </a:rPr>
              <a:t>1,2</a:t>
            </a:r>
          </a:p>
          <a:p>
            <a:pPr marL="0" marR="0" lvl="0" indent="0" algn="ctr" defTabSz="4389755" rtl="0" eaLnBrk="1" fontAlgn="auto" latinLnBrk="0" hangingPunct="1">
              <a:lnSpc>
                <a:spcPct val="100000"/>
              </a:lnSpc>
              <a:spcBef>
                <a:spcPts val="0"/>
              </a:spcBef>
              <a:spcAft>
                <a:spcPts val="0"/>
              </a:spcAft>
              <a:buClrTx/>
              <a:buSzTx/>
              <a:buFontTx/>
              <a:buNone/>
              <a:tabLst/>
              <a:defRPr/>
            </a:pPr>
            <a:r>
              <a:rPr kumimoji="0" lang="en-US" sz="4720" b="0" i="0" u="none" strike="noStrike" kern="1200" cap="none" spc="0" normalizeH="0" baseline="30000" noProof="0" dirty="0">
                <a:ln>
                  <a:noFill/>
                </a:ln>
                <a:solidFill>
                  <a:srgbClr val="9BBB59">
                    <a:lumMod val="20000"/>
                    <a:lumOff val="80000"/>
                  </a:srgbClr>
                </a:solidFill>
                <a:effectLst/>
                <a:uLnTx/>
                <a:uFillTx/>
                <a:latin typeface="Calibri"/>
                <a:ea typeface="+mn-ea"/>
                <a:cs typeface="+mn-cs"/>
              </a:rPr>
              <a:t>1</a:t>
            </a:r>
            <a:r>
              <a:rPr kumimoji="0" lang="en-US" sz="4720" b="0" i="0" u="none" strike="noStrike" kern="1200" cap="none" spc="0" normalizeH="0" baseline="0" noProof="0" dirty="0">
                <a:ln>
                  <a:noFill/>
                </a:ln>
                <a:solidFill>
                  <a:srgbClr val="9BBB59">
                    <a:lumMod val="20000"/>
                    <a:lumOff val="80000"/>
                  </a:srgbClr>
                </a:solidFill>
                <a:effectLst/>
                <a:uLnTx/>
                <a:uFillTx/>
                <a:latin typeface="Calibri"/>
                <a:ea typeface="+mn-ea"/>
                <a:cs typeface="+mn-cs"/>
              </a:rPr>
              <a:t>University of Affiliation, </a:t>
            </a:r>
            <a:r>
              <a:rPr kumimoji="0" lang="en-US" sz="4720" b="0" i="0" u="none" strike="noStrike" kern="1200" cap="none" spc="0" normalizeH="0" baseline="30000" noProof="0" dirty="0">
                <a:ln>
                  <a:noFill/>
                </a:ln>
                <a:solidFill>
                  <a:srgbClr val="9BBB59">
                    <a:lumMod val="20000"/>
                    <a:lumOff val="80000"/>
                  </a:srgbClr>
                </a:solidFill>
                <a:effectLst/>
                <a:uLnTx/>
                <a:uFillTx/>
                <a:latin typeface="Calibri"/>
                <a:ea typeface="+mn-ea"/>
                <a:cs typeface="+mn-cs"/>
              </a:rPr>
              <a:t>2</a:t>
            </a:r>
            <a:r>
              <a:rPr kumimoji="0" lang="en-US" sz="4720" b="0" i="0" u="none" strike="noStrike" kern="1200" cap="none" spc="0" normalizeH="0" baseline="0" noProof="0" dirty="0">
                <a:ln>
                  <a:noFill/>
                </a:ln>
                <a:solidFill>
                  <a:srgbClr val="9BBB59">
                    <a:lumMod val="20000"/>
                    <a:lumOff val="80000"/>
                  </a:srgbClr>
                </a:solidFill>
                <a:effectLst/>
                <a:uLnTx/>
                <a:uFillTx/>
                <a:latin typeface="Calibri"/>
                <a:ea typeface="+mn-ea"/>
                <a:cs typeface="+mn-cs"/>
              </a:rPr>
              <a:t>Medical Center of Affiliation</a:t>
            </a:r>
          </a:p>
        </p:txBody>
      </p:sp>
      <p:sp>
        <p:nvSpPr>
          <p:cNvPr id="24" name="TextBox 23"/>
          <p:cNvSpPr txBox="1"/>
          <p:nvPr/>
        </p:nvSpPr>
        <p:spPr>
          <a:xfrm>
            <a:off x="2231100" y="40050719"/>
            <a:ext cx="3336290" cy="2931795"/>
          </a:xfrm>
          <a:prstGeom prst="rect">
            <a:avLst/>
          </a:prstGeom>
          <a:noFill/>
          <a:extLst>
            <a:ext uri="{909E8E84-426E-40DD-AFC4-6F175D3DCCD1}">
              <a14:hiddenFill xmlns:a14="http://schemas.microsoft.com/office/drawing/2010/main">
                <a:solidFill>
                  <a:schemeClr val="accent1">
                    <a:lumMod val="40000"/>
                    <a:lumOff val="60000"/>
                  </a:schemeClr>
                </a:solidFill>
              </a14:hiddenFill>
            </a:ext>
          </a:extLst>
        </p:spPr>
        <p:txBody>
          <a:bodyPr wrap="none" lIns="89199" tIns="44600" rIns="89199" bIns="44600" rtlCol="0">
            <a:spAutoFit/>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3075" b="0" i="0" u="none" strike="noStrike" kern="1200" cap="none" spc="0" normalizeH="0" baseline="0" noProof="0" dirty="0">
                <a:ln>
                  <a:noFill/>
                </a:ln>
                <a:solidFill>
                  <a:prstClr val="white"/>
                </a:solidFill>
                <a:effectLst/>
                <a:uLnTx/>
                <a:uFillTx/>
                <a:latin typeface="Calibri"/>
                <a:ea typeface="+mn-ea"/>
                <a:cs typeface="+mn-cs"/>
              </a:rPr>
              <a:t>&lt;your name&gt;</a:t>
            </a:r>
          </a:p>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3075" b="0" i="0" u="none" strike="noStrike" kern="1200" cap="none" spc="0" normalizeH="0" baseline="0" noProof="0" dirty="0">
                <a:ln>
                  <a:noFill/>
                </a:ln>
                <a:solidFill>
                  <a:prstClr val="white"/>
                </a:solidFill>
                <a:effectLst/>
                <a:uLnTx/>
                <a:uFillTx/>
                <a:latin typeface="Calibri"/>
                <a:ea typeface="+mn-ea"/>
                <a:cs typeface="+mn-cs"/>
              </a:rPr>
              <a:t>&lt;your organization&gt;</a:t>
            </a:r>
          </a:p>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3075" b="0" i="0" u="none" strike="noStrike" kern="1200" cap="none" spc="0" normalizeH="0" baseline="0" noProof="0" dirty="0">
                <a:ln>
                  <a:noFill/>
                </a:ln>
                <a:solidFill>
                  <a:prstClr val="white"/>
                </a:solidFill>
                <a:effectLst/>
                <a:uLnTx/>
                <a:uFillTx/>
                <a:latin typeface="Calibri"/>
                <a:ea typeface="+mn-ea"/>
                <a:cs typeface="+mn-cs"/>
              </a:rPr>
              <a:t>Website: </a:t>
            </a:r>
          </a:p>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3075" b="0" i="0" u="none" strike="noStrike" kern="1200" cap="none" spc="0" normalizeH="0" baseline="0" noProof="0" dirty="0">
                <a:ln>
                  <a:noFill/>
                </a:ln>
                <a:solidFill>
                  <a:prstClr val="white"/>
                </a:solidFill>
                <a:effectLst/>
                <a:uLnTx/>
                <a:uFillTx/>
                <a:latin typeface="Calibri"/>
                <a:ea typeface="+mn-ea"/>
                <a:cs typeface="+mn-cs"/>
              </a:rPr>
              <a:t>Phone:</a:t>
            </a:r>
          </a:p>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3075" b="0" i="0" u="none" strike="noStrike" kern="1200" cap="none" spc="0" normalizeH="0" baseline="0" noProof="0" dirty="0">
                <a:ln>
                  <a:noFill/>
                </a:ln>
                <a:solidFill>
                  <a:prstClr val="white"/>
                </a:solidFill>
                <a:effectLst/>
                <a:uLnTx/>
                <a:uFillTx/>
                <a:latin typeface="Calibri"/>
                <a:ea typeface="+mn-ea"/>
                <a:cs typeface="+mn-cs"/>
                <a:sym typeface="+mn-ea"/>
              </a:rPr>
              <a:t>Email:</a:t>
            </a:r>
          </a:p>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3075" b="0" i="0" u="none" strike="noStrike" kern="1200" cap="none" spc="0" normalizeH="0" baseline="0" noProof="0" dirty="0">
                <a:ln>
                  <a:noFill/>
                </a:ln>
                <a:solidFill>
                  <a:prstClr val="white"/>
                </a:solidFill>
                <a:effectLst/>
                <a:uLnTx/>
                <a:uFillTx/>
                <a:latin typeface="Calibri"/>
                <a:ea typeface="+mn-ea"/>
                <a:cs typeface="+mn-cs"/>
              </a:rPr>
              <a:t>Cell phone:</a:t>
            </a:r>
          </a:p>
        </p:txBody>
      </p:sp>
      <p:sp>
        <p:nvSpPr>
          <p:cNvPr id="25" name="TextBox 24"/>
          <p:cNvSpPr txBox="1"/>
          <p:nvPr/>
        </p:nvSpPr>
        <p:spPr>
          <a:xfrm>
            <a:off x="2231099" y="38862002"/>
            <a:ext cx="2504166" cy="964136"/>
          </a:xfrm>
          <a:prstGeom prst="rect">
            <a:avLst/>
          </a:prstGeom>
          <a:noFill/>
        </p:spPr>
        <p:txBody>
          <a:bodyPr wrap="none" lIns="89199" tIns="44600" rIns="89199" bIns="44600" rtlCol="0">
            <a:spAutoFit/>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5540" b="1" i="0" u="none" strike="noStrike" kern="1200" cap="none" spc="0" normalizeH="0" baseline="0" noProof="0" dirty="0">
                <a:ln>
                  <a:noFill/>
                </a:ln>
                <a:solidFill>
                  <a:prstClr val="white"/>
                </a:solidFill>
                <a:effectLst/>
                <a:uLnTx/>
                <a:uFillTx/>
                <a:latin typeface="Calibri"/>
                <a:ea typeface="+mn-ea"/>
                <a:cs typeface="+mn-cs"/>
              </a:rPr>
              <a:t>Contact</a:t>
            </a:r>
          </a:p>
        </p:txBody>
      </p:sp>
      <p:sp>
        <p:nvSpPr>
          <p:cNvPr id="26" name="TextBox 25"/>
          <p:cNvSpPr txBox="1"/>
          <p:nvPr/>
        </p:nvSpPr>
        <p:spPr>
          <a:xfrm>
            <a:off x="16459200" y="40050720"/>
            <a:ext cx="15456535" cy="2926080"/>
          </a:xfrm>
          <a:prstGeom prst="rect">
            <a:avLst/>
          </a:prstGeom>
          <a:noFill/>
        </p:spPr>
        <p:txBody>
          <a:bodyPr wrap="square" lIns="89199" tIns="89199" rIns="89199" bIns="89199" numCol="1" spcCol="434850" rtlCol="0">
            <a:noAutofit/>
          </a:bodyPr>
          <a:lstStyle/>
          <a:p>
            <a:pPr marL="445770" marR="0" lvl="0" indent="-445770" algn="l" defTabSz="438912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white"/>
                </a:solidFill>
                <a:effectLst/>
                <a:uLnTx/>
                <a:uFillTx/>
                <a:latin typeface="Calibri"/>
                <a:ea typeface="+mn-ea"/>
                <a:cs typeface="+mn-cs"/>
              </a:rPr>
              <a:t> </a:t>
            </a:r>
          </a:p>
          <a:p>
            <a:pPr marL="445770" marR="0" lvl="0" indent="-445770" algn="l" defTabSz="438912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white"/>
                </a:solidFill>
                <a:effectLst/>
                <a:uLnTx/>
                <a:uFillTx/>
                <a:latin typeface="Calibri"/>
                <a:ea typeface="+mn-ea"/>
                <a:cs typeface="+mn-cs"/>
              </a:rPr>
              <a:t> </a:t>
            </a:r>
          </a:p>
          <a:p>
            <a:pPr marL="445770" marR="0" lvl="0" indent="-445770" algn="l" defTabSz="438912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white"/>
                </a:solidFill>
                <a:effectLst/>
                <a:uLnTx/>
                <a:uFillTx/>
                <a:latin typeface="Calibri"/>
                <a:ea typeface="+mn-ea"/>
                <a:cs typeface="+mn-cs"/>
              </a:rPr>
              <a:t> </a:t>
            </a:r>
          </a:p>
          <a:p>
            <a:pPr marL="445770" marR="0" lvl="0" indent="-445770" algn="l" defTabSz="438912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white"/>
                </a:solidFill>
                <a:effectLst/>
                <a:uLnTx/>
                <a:uFillTx/>
                <a:latin typeface="Calibri"/>
                <a:ea typeface="+mn-ea"/>
                <a:cs typeface="+mn-cs"/>
              </a:rPr>
              <a:t> </a:t>
            </a:r>
          </a:p>
          <a:p>
            <a:pPr marL="445770" marR="0" lvl="0" indent="-445770" algn="l" defTabSz="438912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white"/>
                </a:solidFill>
                <a:effectLst/>
                <a:uLnTx/>
                <a:uFillTx/>
                <a:latin typeface="Calibri"/>
                <a:ea typeface="+mn-ea"/>
                <a:cs typeface="+mn-cs"/>
              </a:rPr>
              <a:t> </a:t>
            </a:r>
          </a:p>
          <a:p>
            <a:pPr marL="445770" marR="0" lvl="0" indent="-445770" algn="l" defTabSz="438912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white"/>
                </a:solidFill>
                <a:effectLst/>
                <a:uLnTx/>
                <a:uFillTx/>
                <a:latin typeface="Calibri"/>
                <a:ea typeface="+mn-ea"/>
                <a:cs typeface="+mn-cs"/>
              </a:rPr>
              <a:t> </a:t>
            </a:r>
          </a:p>
          <a:p>
            <a:pPr marL="445770" marR="0" lvl="0" indent="-445770" algn="l" defTabSz="438912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white"/>
                </a:solidFill>
                <a:effectLst/>
                <a:uLnTx/>
                <a:uFillTx/>
                <a:latin typeface="Calibri"/>
                <a:ea typeface="+mn-ea"/>
                <a:cs typeface="+mn-cs"/>
              </a:rPr>
              <a:t> </a:t>
            </a:r>
          </a:p>
          <a:p>
            <a:pPr marL="445770" marR="0" lvl="0" indent="-445770" algn="l" defTabSz="438912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white"/>
                </a:solidFill>
                <a:effectLst/>
                <a:uLnTx/>
                <a:uFillTx/>
                <a:latin typeface="Calibri"/>
                <a:ea typeface="+mn-ea"/>
                <a:cs typeface="+mn-cs"/>
              </a:rPr>
              <a:t> </a:t>
            </a:r>
          </a:p>
          <a:p>
            <a:pPr marL="445770" marR="0" lvl="0" indent="-445770" algn="l" defTabSz="438912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white"/>
                </a:solidFill>
                <a:effectLst/>
                <a:uLnTx/>
                <a:uFillTx/>
                <a:latin typeface="Calibri"/>
                <a:ea typeface="+mn-ea"/>
                <a:cs typeface="+mn-cs"/>
              </a:rPr>
              <a:t> </a:t>
            </a:r>
          </a:p>
          <a:p>
            <a:pPr marL="445770" marR="0" lvl="0" indent="-445770" algn="l" defTabSz="438912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white"/>
                </a:solidFill>
                <a:effectLst/>
                <a:uLnTx/>
                <a:uFillTx/>
                <a:latin typeface="Calibri"/>
                <a:ea typeface="+mn-ea"/>
                <a:cs typeface="+mn-cs"/>
              </a:rPr>
              <a:t>  </a:t>
            </a:r>
          </a:p>
          <a:p>
            <a:pPr marL="445770" marR="0" lvl="0" indent="-445770" algn="l" defTabSz="4389120" rtl="0" eaLnBrk="1" fontAlgn="auto" latinLnBrk="0" hangingPunct="1">
              <a:lnSpc>
                <a:spcPct val="100000"/>
              </a:lnSpc>
              <a:spcBef>
                <a:spcPts val="0"/>
              </a:spcBef>
              <a:spcAft>
                <a:spcPts val="0"/>
              </a:spcAft>
              <a:buClrTx/>
              <a:buSzTx/>
              <a:buFont typeface="+mj-lt"/>
              <a:buAutoNum type="arabicPeriod"/>
              <a:tabLst/>
              <a:defRPr/>
            </a:pPr>
            <a:endParaRPr kumimoji="0" lang="en-US" sz="22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TextBox 26"/>
          <p:cNvSpPr txBox="1"/>
          <p:nvPr/>
        </p:nvSpPr>
        <p:spPr>
          <a:xfrm>
            <a:off x="16459201" y="38862002"/>
            <a:ext cx="3493844" cy="964136"/>
          </a:xfrm>
          <a:prstGeom prst="rect">
            <a:avLst/>
          </a:prstGeom>
          <a:noFill/>
        </p:spPr>
        <p:txBody>
          <a:bodyPr wrap="none" lIns="89199" tIns="44600" rIns="89199" bIns="44600" rtlCol="0">
            <a:spAutoFit/>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5540" b="1" i="0" u="none" strike="noStrike" kern="1200" cap="none" spc="0" normalizeH="0" baseline="0" noProof="0" dirty="0">
                <a:ln>
                  <a:noFill/>
                </a:ln>
                <a:solidFill>
                  <a:prstClr val="white"/>
                </a:solidFill>
                <a:effectLst/>
                <a:uLnTx/>
                <a:uFillTx/>
                <a:latin typeface="Calibri"/>
                <a:ea typeface="+mn-ea"/>
                <a:cs typeface="+mn-cs"/>
              </a:rPr>
              <a:t>References</a:t>
            </a:r>
          </a:p>
        </p:txBody>
      </p:sp>
      <p:sp>
        <p:nvSpPr>
          <p:cNvPr id="10" name="Text Box 189"/>
          <p:cNvSpPr txBox="1">
            <a:spLocks noChangeArrowheads="1"/>
          </p:cNvSpPr>
          <p:nvPr/>
        </p:nvSpPr>
        <p:spPr bwMode="auto">
          <a:xfrm>
            <a:off x="2662254" y="8077200"/>
            <a:ext cx="8623091" cy="8410243"/>
          </a:xfrm>
          <a:prstGeom prst="rect">
            <a:avLst/>
          </a:prstGeom>
          <a:solidFill>
            <a:schemeClr val="bg1"/>
          </a:solidFill>
          <a:ln w="12700">
            <a:solidFill>
              <a:schemeClr val="accent1">
                <a:lumMod val="75000"/>
              </a:schemeClr>
            </a:solidFill>
          </a:ln>
          <a:effectLst/>
        </p:spPr>
        <p:txBody>
          <a:bodyPr wrap="square" lIns="178399" tIns="178399" rIns="178399" bIns="178399">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Click here to insert your Abstract text. Type it in or copy and paste from your Word document or other source.</a:t>
            </a:r>
          </a:p>
          <a:p>
            <a:pPr marL="0" marR="0" lvl="0" indent="0" algn="l" defTabSz="4389120" rtl="0" eaLnBrk="1" fontAlgn="auto" latinLnBrk="0" hangingPunct="1">
              <a:lnSpc>
                <a:spcPct val="100000"/>
              </a:lnSpc>
              <a:spcBef>
                <a:spcPts val="0"/>
              </a:spcBef>
              <a:spcAft>
                <a:spcPts val="0"/>
              </a:spcAft>
              <a:buClrTx/>
              <a:buSzTx/>
              <a:buFontTx/>
              <a:buNone/>
              <a:tabLst/>
              <a:defRPr/>
            </a:pPr>
            <a:endPar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This text box will automatically re-size to your text. To turn off that feature, right click inside this box and go to </a:t>
            </a:r>
            <a:r>
              <a:rPr kumimoji="0" lang="en-US" sz="3075"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Format Shape, Text Box, Autofit</a:t>
            </a:r>
            <a:r>
              <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and select the “Do Not Autofit” radio button.</a:t>
            </a:r>
          </a:p>
          <a:p>
            <a:pPr marL="0" marR="0" lvl="0" indent="0" algn="l" defTabSz="4389120" rtl="0" eaLnBrk="1" fontAlgn="auto" latinLnBrk="0" hangingPunct="1">
              <a:lnSpc>
                <a:spcPct val="100000"/>
              </a:lnSpc>
              <a:spcBef>
                <a:spcPts val="0"/>
              </a:spcBef>
              <a:spcAft>
                <a:spcPts val="0"/>
              </a:spcAft>
              <a:buClrTx/>
              <a:buSzTx/>
              <a:buFontTx/>
              <a:buNone/>
              <a:tabLst/>
              <a:defRPr/>
            </a:pPr>
            <a:endPar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To change the font style of this text box: Click on the border once to highlight the entire text box, then select a different font or font size that suits you. This text is Calibri 30pt and is easily read up to 4 feet away on an A0 poster.</a:t>
            </a:r>
          </a:p>
          <a:p>
            <a:pPr marL="0" marR="0" lvl="0" indent="0" algn="l" defTabSz="4389120" rtl="0" eaLnBrk="1" fontAlgn="auto" latinLnBrk="0" hangingPunct="1">
              <a:lnSpc>
                <a:spcPct val="100000"/>
              </a:lnSpc>
              <a:spcBef>
                <a:spcPts val="0"/>
              </a:spcBef>
              <a:spcAft>
                <a:spcPts val="0"/>
              </a:spcAft>
              <a:buClrTx/>
              <a:buSzTx/>
              <a:buFontTx/>
              <a:buNone/>
              <a:tabLst/>
              <a:defRPr/>
            </a:pPr>
            <a:endPar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Zoom out to 100% to preview what this will look like on your printed poster.</a:t>
            </a:r>
          </a:p>
        </p:txBody>
      </p:sp>
      <p:sp>
        <p:nvSpPr>
          <p:cNvPr id="32" name="Rectangle 31"/>
          <p:cNvSpPr/>
          <p:nvPr/>
        </p:nvSpPr>
        <p:spPr>
          <a:xfrm>
            <a:off x="2692099" y="7162800"/>
            <a:ext cx="8623091" cy="914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9199" tIns="44600" rIns="89199" bIns="44600" rtlCol="0" anchor="ct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5540" b="1" i="0" u="none" strike="noStrike" kern="1200" cap="none" spc="0" normalizeH="0" baseline="0" noProof="0" dirty="0">
                <a:ln>
                  <a:noFill/>
                </a:ln>
                <a:solidFill>
                  <a:srgbClr val="9BBB59">
                    <a:lumMod val="20000"/>
                    <a:lumOff val="80000"/>
                  </a:srgbClr>
                </a:solidFill>
                <a:effectLst/>
                <a:uLnTx/>
                <a:uFillTx/>
                <a:latin typeface="Calibri"/>
                <a:ea typeface="+mn-ea"/>
                <a:cs typeface="+mn-cs"/>
              </a:rPr>
              <a:t>Abstract</a:t>
            </a:r>
          </a:p>
        </p:txBody>
      </p:sp>
      <p:sp>
        <p:nvSpPr>
          <p:cNvPr id="15" name="Text Box 194"/>
          <p:cNvSpPr txBox="1">
            <a:spLocks noChangeArrowheads="1"/>
          </p:cNvSpPr>
          <p:nvPr/>
        </p:nvSpPr>
        <p:spPr bwMode="auto">
          <a:xfrm>
            <a:off x="12147656" y="18592801"/>
            <a:ext cx="8623091" cy="11044916"/>
          </a:xfrm>
          <a:prstGeom prst="rect">
            <a:avLst/>
          </a:prstGeom>
          <a:solidFill>
            <a:schemeClr val="bg1"/>
          </a:solidFill>
          <a:ln w="12700">
            <a:solidFill>
              <a:schemeClr val="accent1">
                <a:lumMod val="75000"/>
              </a:schemeClr>
            </a:solidFill>
          </a:ln>
          <a:effectLst/>
        </p:spPr>
        <p:txBody>
          <a:bodyPr lIns="178399" tIns="178399" rIns="178399" bIns="178399">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Click here to insert your Results text. Type it in or copy and paste from your Word document or other source.</a:t>
            </a:r>
          </a:p>
          <a:p>
            <a:pPr marL="0" marR="0" lvl="0" indent="0" algn="l" defTabSz="4389120" rtl="0" eaLnBrk="1" fontAlgn="auto" latinLnBrk="0" hangingPunct="1">
              <a:lnSpc>
                <a:spcPct val="100000"/>
              </a:lnSpc>
              <a:spcBef>
                <a:spcPts val="0"/>
              </a:spcBef>
              <a:spcAft>
                <a:spcPts val="0"/>
              </a:spcAft>
              <a:buClrTx/>
              <a:buSzTx/>
              <a:buFontTx/>
              <a:buNone/>
              <a:tabLst/>
              <a:defRPr/>
            </a:pPr>
            <a:endPar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This text box will automatically re-size to your text. To turn off that feature, right click inside this box and go to </a:t>
            </a:r>
            <a:r>
              <a:rPr kumimoji="0" lang="en-US" sz="3075"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Format Shape, Text Box, Autofit</a:t>
            </a:r>
            <a:r>
              <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and select the “Do Not Autofit” radio button.</a:t>
            </a:r>
          </a:p>
          <a:p>
            <a:pPr marL="0" marR="0" lvl="0" indent="0" algn="l" defTabSz="4389120" rtl="0" eaLnBrk="1" fontAlgn="auto" latinLnBrk="0" hangingPunct="1">
              <a:lnSpc>
                <a:spcPct val="100000"/>
              </a:lnSpc>
              <a:spcBef>
                <a:spcPts val="0"/>
              </a:spcBef>
              <a:spcAft>
                <a:spcPts val="0"/>
              </a:spcAft>
              <a:buClrTx/>
              <a:buSzTx/>
              <a:buFontTx/>
              <a:buNone/>
              <a:tabLst/>
              <a:defRPr/>
            </a:pPr>
            <a:endPar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To change the font style of this text box: Click on the border once to highlight the entire text box, then select a different font or font size that suits you. This text is Calibri 30pt and is easily read up to 4 feet away on an A0 poster.</a:t>
            </a:r>
          </a:p>
          <a:p>
            <a:pPr marL="0" marR="0" lvl="0" indent="0" algn="l" defTabSz="4389120" rtl="0" eaLnBrk="1" fontAlgn="auto" latinLnBrk="0" hangingPunct="1">
              <a:lnSpc>
                <a:spcPct val="100000"/>
              </a:lnSpc>
              <a:spcBef>
                <a:spcPts val="0"/>
              </a:spcBef>
              <a:spcAft>
                <a:spcPts val="0"/>
              </a:spcAft>
              <a:buClrTx/>
              <a:buSzTx/>
              <a:buFontTx/>
              <a:buNone/>
              <a:tabLst/>
              <a:defRPr/>
            </a:pPr>
            <a:endPar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Zoom out to 100% to preview what this will look like on your printed poster.</a:t>
            </a:r>
          </a:p>
          <a:p>
            <a:pPr marL="0" marR="0" lvl="0" indent="0" algn="l" defTabSz="4389120" rtl="0" eaLnBrk="1" fontAlgn="auto" latinLnBrk="0" hangingPunct="1">
              <a:lnSpc>
                <a:spcPct val="100000"/>
              </a:lnSpc>
              <a:spcBef>
                <a:spcPts val="0"/>
              </a:spcBef>
              <a:spcAft>
                <a:spcPts val="0"/>
              </a:spcAft>
              <a:buClrTx/>
              <a:buSzTx/>
              <a:buFontTx/>
              <a:buNone/>
              <a:tabLst/>
              <a:defRPr/>
            </a:pPr>
            <a:endPar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Speaking of Results, yours will look better if you remember to run a spell-check on your poster! After you’ve added your content click on </a:t>
            </a:r>
            <a:r>
              <a:rPr kumimoji="0" lang="en-US" sz="3075"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Review</a:t>
            </a:r>
            <a:r>
              <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3075"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Spelling</a:t>
            </a:r>
            <a:r>
              <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or press F7.</a:t>
            </a:r>
          </a:p>
        </p:txBody>
      </p:sp>
      <p:sp>
        <p:nvSpPr>
          <p:cNvPr id="33" name="Rectangle 32"/>
          <p:cNvSpPr/>
          <p:nvPr/>
        </p:nvSpPr>
        <p:spPr>
          <a:xfrm>
            <a:off x="2662254" y="17678401"/>
            <a:ext cx="8623091" cy="914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9199" tIns="44600" rIns="89199" bIns="44600" rtlCol="0" anchor="ct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5540" b="1" i="0" u="none" strike="noStrike" kern="1200" cap="none" spc="0" normalizeH="0" baseline="0" noProof="0" dirty="0">
                <a:ln>
                  <a:noFill/>
                </a:ln>
                <a:solidFill>
                  <a:srgbClr val="9BBB59">
                    <a:lumMod val="20000"/>
                    <a:lumOff val="80000"/>
                  </a:srgbClr>
                </a:solidFill>
                <a:effectLst/>
                <a:uLnTx/>
                <a:uFillTx/>
                <a:latin typeface="Calibri"/>
                <a:ea typeface="+mn-ea"/>
                <a:cs typeface="+mn-cs"/>
              </a:rPr>
              <a:t>Introduction</a:t>
            </a:r>
          </a:p>
        </p:txBody>
      </p:sp>
      <p:sp>
        <p:nvSpPr>
          <p:cNvPr id="13" name="Text Box 192"/>
          <p:cNvSpPr txBox="1">
            <a:spLocks noChangeArrowheads="1"/>
          </p:cNvSpPr>
          <p:nvPr/>
        </p:nvSpPr>
        <p:spPr bwMode="auto">
          <a:xfrm>
            <a:off x="12147656" y="8077200"/>
            <a:ext cx="8623091" cy="8740854"/>
          </a:xfrm>
          <a:prstGeom prst="rect">
            <a:avLst/>
          </a:prstGeom>
          <a:solidFill>
            <a:schemeClr val="bg1"/>
          </a:solidFill>
          <a:ln w="12700">
            <a:solidFill>
              <a:schemeClr val="accent1">
                <a:lumMod val="75000"/>
              </a:schemeClr>
            </a:solidFill>
          </a:ln>
          <a:effectLst/>
        </p:spPr>
        <p:txBody>
          <a:bodyPr lIns="178399" tIns="178399" rIns="178399" bIns="178399">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Click here to insert your Methods and Materials text. Type it in or copy and paste from your Word document or other source.</a:t>
            </a:r>
          </a:p>
          <a:p>
            <a:pPr marL="0" marR="0" lvl="0" indent="0" algn="l" defTabSz="4389120" rtl="0" eaLnBrk="1" fontAlgn="auto" latinLnBrk="0" hangingPunct="1">
              <a:lnSpc>
                <a:spcPct val="100000"/>
              </a:lnSpc>
              <a:spcBef>
                <a:spcPts val="0"/>
              </a:spcBef>
              <a:spcAft>
                <a:spcPts val="0"/>
              </a:spcAft>
              <a:buClrTx/>
              <a:buSzTx/>
              <a:buFontTx/>
              <a:buNone/>
              <a:tabLst/>
              <a:defRPr/>
            </a:pPr>
            <a:endPar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This text box will automatically re-size to your text. To turn off that feature, right click inside this box and go to </a:t>
            </a:r>
            <a:r>
              <a:rPr kumimoji="0" lang="en-US" sz="3075"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Format Shape, Text Box, Autofit</a:t>
            </a:r>
            <a:r>
              <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and select the “Do Not Autofit” radio button.</a:t>
            </a:r>
          </a:p>
          <a:p>
            <a:pPr marL="0" marR="0" lvl="0" indent="0" algn="l" defTabSz="4389120" rtl="0" eaLnBrk="1" fontAlgn="auto" latinLnBrk="0" hangingPunct="1">
              <a:lnSpc>
                <a:spcPct val="100000"/>
              </a:lnSpc>
              <a:spcBef>
                <a:spcPts val="0"/>
              </a:spcBef>
              <a:spcAft>
                <a:spcPts val="0"/>
              </a:spcAft>
              <a:buClrTx/>
              <a:buSzTx/>
              <a:buFontTx/>
              <a:buNone/>
              <a:tabLst/>
              <a:defRPr/>
            </a:pPr>
            <a:endPar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To change the font style of this text box: Click on the border once to highlight the entire text box, then select a different font or font size that suits you. This text is Calibri 30pt and is easily read up to 4 feet away on an A0 poster.</a:t>
            </a:r>
          </a:p>
          <a:p>
            <a:pPr marL="0" marR="0" lvl="0" indent="0" algn="l" defTabSz="4389120" rtl="0" eaLnBrk="1" fontAlgn="auto" latinLnBrk="0" hangingPunct="1">
              <a:lnSpc>
                <a:spcPct val="100000"/>
              </a:lnSpc>
              <a:spcBef>
                <a:spcPts val="0"/>
              </a:spcBef>
              <a:spcAft>
                <a:spcPts val="0"/>
              </a:spcAft>
              <a:buClrTx/>
              <a:buSzTx/>
              <a:buFontTx/>
              <a:buNone/>
              <a:tabLst/>
              <a:defRPr/>
            </a:pPr>
            <a:endPar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Zoom out to 100% to preview what this will look like on your printed poster.</a:t>
            </a:r>
          </a:p>
        </p:txBody>
      </p:sp>
      <p:sp>
        <p:nvSpPr>
          <p:cNvPr id="34" name="Rectangle 33"/>
          <p:cNvSpPr/>
          <p:nvPr/>
        </p:nvSpPr>
        <p:spPr>
          <a:xfrm>
            <a:off x="12147656" y="7162800"/>
            <a:ext cx="8623091" cy="914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9199" tIns="44600" rIns="89199" bIns="44600" rtlCol="0" anchor="ct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5540" b="1" i="0" u="none" strike="noStrike" kern="1200" cap="none" spc="0" normalizeH="0" baseline="0" noProof="0" dirty="0">
                <a:ln>
                  <a:noFill/>
                </a:ln>
                <a:solidFill>
                  <a:srgbClr val="9BBB59">
                    <a:lumMod val="20000"/>
                    <a:lumOff val="80000"/>
                  </a:srgbClr>
                </a:solidFill>
                <a:effectLst/>
                <a:uLnTx/>
                <a:uFillTx/>
                <a:latin typeface="Calibri"/>
                <a:ea typeface="+mn-ea"/>
                <a:cs typeface="+mn-cs"/>
              </a:rPr>
              <a:t>Methods and Materials</a:t>
            </a:r>
          </a:p>
        </p:txBody>
      </p:sp>
      <p:sp>
        <p:nvSpPr>
          <p:cNvPr id="12" name="Text Box 191"/>
          <p:cNvSpPr txBox="1">
            <a:spLocks noChangeArrowheads="1"/>
          </p:cNvSpPr>
          <p:nvPr/>
        </p:nvSpPr>
        <p:spPr bwMode="auto">
          <a:xfrm>
            <a:off x="21633056" y="18592801"/>
            <a:ext cx="8623091" cy="8740854"/>
          </a:xfrm>
          <a:prstGeom prst="rect">
            <a:avLst/>
          </a:prstGeom>
          <a:solidFill>
            <a:schemeClr val="bg1"/>
          </a:solidFill>
          <a:ln w="12700">
            <a:solidFill>
              <a:schemeClr val="accent1">
                <a:lumMod val="75000"/>
              </a:schemeClr>
            </a:solidFill>
          </a:ln>
          <a:effectLst/>
        </p:spPr>
        <p:txBody>
          <a:bodyPr lIns="178399" tIns="178399" rIns="178399" bIns="178399">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Click here to insert your Discussion text. Type it in or copy and paste from your Word document or other source.</a:t>
            </a:r>
          </a:p>
          <a:p>
            <a:pPr marL="0" marR="0" lvl="0" indent="0" algn="l" defTabSz="4389120" rtl="0" eaLnBrk="1" fontAlgn="auto" latinLnBrk="0" hangingPunct="1">
              <a:lnSpc>
                <a:spcPct val="100000"/>
              </a:lnSpc>
              <a:spcBef>
                <a:spcPts val="0"/>
              </a:spcBef>
              <a:spcAft>
                <a:spcPts val="0"/>
              </a:spcAft>
              <a:buClrTx/>
              <a:buSzTx/>
              <a:buFontTx/>
              <a:buNone/>
              <a:tabLst/>
              <a:defRPr/>
            </a:pPr>
            <a:endPar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This text box will automatically re-size to your text. To turn off that feature, right click inside this box and go to </a:t>
            </a:r>
            <a:r>
              <a:rPr kumimoji="0" lang="en-US" sz="3075"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Format Shape, Text Box, Autofit</a:t>
            </a:r>
            <a:r>
              <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and select the “Do Not Autofit” radio button.</a:t>
            </a:r>
          </a:p>
          <a:p>
            <a:pPr marL="0" marR="0" lvl="0" indent="0" algn="l" defTabSz="4389120" rtl="0" eaLnBrk="1" fontAlgn="auto" latinLnBrk="0" hangingPunct="1">
              <a:lnSpc>
                <a:spcPct val="100000"/>
              </a:lnSpc>
              <a:spcBef>
                <a:spcPts val="0"/>
              </a:spcBef>
              <a:spcAft>
                <a:spcPts val="0"/>
              </a:spcAft>
              <a:buClrTx/>
              <a:buSzTx/>
              <a:buFontTx/>
              <a:buNone/>
              <a:tabLst/>
              <a:defRPr/>
            </a:pPr>
            <a:endPar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To change the font style of this text box: Click on the border once to highlight the entire text box, then select a different font or font size that suits you. This text is Calibri 30pt and is easily read up to 4 feet away on an A0 poster.</a:t>
            </a:r>
          </a:p>
          <a:p>
            <a:pPr marL="0" marR="0" lvl="0" indent="0" algn="l" defTabSz="4389120" rtl="0" eaLnBrk="1" fontAlgn="auto" latinLnBrk="0" hangingPunct="1">
              <a:lnSpc>
                <a:spcPct val="100000"/>
              </a:lnSpc>
              <a:spcBef>
                <a:spcPts val="0"/>
              </a:spcBef>
              <a:spcAft>
                <a:spcPts val="0"/>
              </a:spcAft>
              <a:buClrTx/>
              <a:buSzTx/>
              <a:buFontTx/>
              <a:buNone/>
              <a:tabLst/>
              <a:defRPr/>
            </a:pPr>
            <a:endPar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Zoom out to 100% to preview what this will look like on your printed poster.</a:t>
            </a:r>
          </a:p>
        </p:txBody>
      </p:sp>
      <p:sp>
        <p:nvSpPr>
          <p:cNvPr id="35" name="Rectangle 34"/>
          <p:cNvSpPr/>
          <p:nvPr/>
        </p:nvSpPr>
        <p:spPr>
          <a:xfrm>
            <a:off x="21633056" y="17678401"/>
            <a:ext cx="8623091" cy="914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9199" tIns="44600" rIns="89199" bIns="44600" rtlCol="0" anchor="ct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5540" b="1" i="0" u="none" strike="noStrike" kern="1200" cap="none" spc="0" normalizeH="0" baseline="0" noProof="0" dirty="0">
                <a:ln>
                  <a:noFill/>
                </a:ln>
                <a:solidFill>
                  <a:srgbClr val="9BBB59">
                    <a:lumMod val="20000"/>
                    <a:lumOff val="80000"/>
                  </a:srgbClr>
                </a:solidFill>
                <a:effectLst/>
                <a:uLnTx/>
                <a:uFillTx/>
                <a:latin typeface="Calibri"/>
                <a:ea typeface="+mn-ea"/>
                <a:cs typeface="+mn-cs"/>
              </a:rPr>
              <a:t>Discussion</a:t>
            </a:r>
          </a:p>
        </p:txBody>
      </p:sp>
      <p:sp>
        <p:nvSpPr>
          <p:cNvPr id="14" name="Text Box 193"/>
          <p:cNvSpPr txBox="1">
            <a:spLocks noChangeArrowheads="1"/>
          </p:cNvSpPr>
          <p:nvPr/>
        </p:nvSpPr>
        <p:spPr bwMode="auto">
          <a:xfrm>
            <a:off x="21633056" y="29108401"/>
            <a:ext cx="8623091" cy="8740854"/>
          </a:xfrm>
          <a:prstGeom prst="rect">
            <a:avLst/>
          </a:prstGeom>
          <a:solidFill>
            <a:schemeClr val="bg1"/>
          </a:solidFill>
          <a:ln w="12700">
            <a:solidFill>
              <a:schemeClr val="accent1">
                <a:lumMod val="75000"/>
              </a:schemeClr>
            </a:solidFill>
          </a:ln>
          <a:effectLst/>
        </p:spPr>
        <p:txBody>
          <a:bodyPr lIns="178399" tIns="178399" rIns="178399" bIns="178399">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Click here to insert your Conclusions text. Type it in or copy and paste from your Word document or other source.</a:t>
            </a:r>
          </a:p>
          <a:p>
            <a:pPr marL="0" marR="0" lvl="0" indent="0" algn="l" defTabSz="4389120" rtl="0" eaLnBrk="1" fontAlgn="auto" latinLnBrk="0" hangingPunct="1">
              <a:lnSpc>
                <a:spcPct val="100000"/>
              </a:lnSpc>
              <a:spcBef>
                <a:spcPts val="0"/>
              </a:spcBef>
              <a:spcAft>
                <a:spcPts val="0"/>
              </a:spcAft>
              <a:buClrTx/>
              <a:buSzTx/>
              <a:buFontTx/>
              <a:buNone/>
              <a:tabLst/>
              <a:defRPr/>
            </a:pPr>
            <a:endPar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This text box will automatically re-size to your text. To turn off that feature, right click inside this box and go to </a:t>
            </a:r>
            <a:r>
              <a:rPr kumimoji="0" lang="en-US" sz="3075"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Format Shape, Text Box, Autofit</a:t>
            </a:r>
            <a:r>
              <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and select the “Do Not Autofit” radio button.</a:t>
            </a:r>
          </a:p>
          <a:p>
            <a:pPr marL="0" marR="0" lvl="0" indent="0" algn="l" defTabSz="4389120" rtl="0" eaLnBrk="1" fontAlgn="auto" latinLnBrk="0" hangingPunct="1">
              <a:lnSpc>
                <a:spcPct val="100000"/>
              </a:lnSpc>
              <a:spcBef>
                <a:spcPts val="0"/>
              </a:spcBef>
              <a:spcAft>
                <a:spcPts val="0"/>
              </a:spcAft>
              <a:buClrTx/>
              <a:buSzTx/>
              <a:buFontTx/>
              <a:buNone/>
              <a:tabLst/>
              <a:defRPr/>
            </a:pPr>
            <a:endPar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To change the font style of this text box: Click on the border once to highlight the entire text box, then select a different font or font size that suits you. This text is Calibri 30pt and is easily read up to 4 feet away on an A0 poster.</a:t>
            </a:r>
          </a:p>
          <a:p>
            <a:pPr marL="0" marR="0" lvl="0" indent="0" algn="l" defTabSz="4389120" rtl="0" eaLnBrk="1" fontAlgn="auto" latinLnBrk="0" hangingPunct="1">
              <a:lnSpc>
                <a:spcPct val="100000"/>
              </a:lnSpc>
              <a:spcBef>
                <a:spcPts val="0"/>
              </a:spcBef>
              <a:spcAft>
                <a:spcPts val="0"/>
              </a:spcAft>
              <a:buClrTx/>
              <a:buSzTx/>
              <a:buFontTx/>
              <a:buNone/>
              <a:tabLst/>
              <a:defRPr/>
            </a:pPr>
            <a:endPar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30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Zoom out to 100% to preview what this will look like on your printed poster.</a:t>
            </a:r>
          </a:p>
        </p:txBody>
      </p:sp>
      <p:sp>
        <p:nvSpPr>
          <p:cNvPr id="36" name="Rectangle 35"/>
          <p:cNvSpPr/>
          <p:nvPr/>
        </p:nvSpPr>
        <p:spPr>
          <a:xfrm>
            <a:off x="21633056" y="28194001"/>
            <a:ext cx="8623091" cy="914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9199" tIns="44600" rIns="89199" bIns="44600" rtlCol="0" anchor="ct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5540" b="1" i="0" u="none" strike="noStrike" kern="1200" cap="none" spc="0" normalizeH="0" baseline="0" noProof="0" dirty="0">
                <a:ln>
                  <a:noFill/>
                </a:ln>
                <a:solidFill>
                  <a:srgbClr val="9BBB59">
                    <a:lumMod val="20000"/>
                    <a:lumOff val="80000"/>
                  </a:srgbClr>
                </a:solidFill>
                <a:effectLst/>
                <a:uLnTx/>
                <a:uFillTx/>
                <a:latin typeface="Calibri"/>
                <a:ea typeface="+mn-ea"/>
                <a:cs typeface="+mn-cs"/>
              </a:rPr>
              <a:t>Conclusions</a:t>
            </a:r>
          </a:p>
        </p:txBody>
      </p:sp>
      <p:graphicFrame>
        <p:nvGraphicFramePr>
          <p:cNvPr id="44" name="Content Placeholder 114" descr="Sample table with 4 columns, 7 rows." title="Sample Table"/>
          <p:cNvGraphicFramePr/>
          <p:nvPr/>
        </p:nvGraphicFramePr>
        <p:xfrm>
          <a:off x="12177912" y="31219856"/>
          <a:ext cx="8623092" cy="6629399"/>
        </p:xfrm>
        <a:graphic>
          <a:graphicData uri="http://schemas.openxmlformats.org/drawingml/2006/table">
            <a:tbl>
              <a:tblPr firstRow="1" bandRow="1">
                <a:tableStyleId>{F5AB1C69-6EDB-4FF4-983F-18BD219EF322}</a:tableStyleId>
              </a:tblPr>
              <a:tblGrid>
                <a:gridCol w="2155773">
                  <a:extLst>
                    <a:ext uri="{9D8B030D-6E8A-4147-A177-3AD203B41FA5}">
                      <a16:colId xmlns:a16="http://schemas.microsoft.com/office/drawing/2014/main" val="20000"/>
                    </a:ext>
                  </a:extLst>
                </a:gridCol>
                <a:gridCol w="2155773">
                  <a:extLst>
                    <a:ext uri="{9D8B030D-6E8A-4147-A177-3AD203B41FA5}">
                      <a16:colId xmlns:a16="http://schemas.microsoft.com/office/drawing/2014/main" val="20001"/>
                    </a:ext>
                  </a:extLst>
                </a:gridCol>
                <a:gridCol w="2155773">
                  <a:extLst>
                    <a:ext uri="{9D8B030D-6E8A-4147-A177-3AD203B41FA5}">
                      <a16:colId xmlns:a16="http://schemas.microsoft.com/office/drawing/2014/main" val="20002"/>
                    </a:ext>
                  </a:extLst>
                </a:gridCol>
                <a:gridCol w="2155773">
                  <a:extLst>
                    <a:ext uri="{9D8B030D-6E8A-4147-A177-3AD203B41FA5}">
                      <a16:colId xmlns:a16="http://schemas.microsoft.com/office/drawing/2014/main" val="20003"/>
                    </a:ext>
                  </a:extLst>
                </a:gridCol>
              </a:tblGrid>
              <a:tr h="947057">
                <a:tc>
                  <a:txBody>
                    <a:bodyPr/>
                    <a:lstStyle/>
                    <a:p>
                      <a:endParaRPr lang="en-US" sz="3200" dirty="0"/>
                    </a:p>
                  </a:txBody>
                  <a:tcPr marL="86231" marR="86231" anchor="ctr">
                    <a:solidFill>
                      <a:schemeClr val="accent1">
                        <a:lumMod val="75000"/>
                      </a:schemeClr>
                    </a:solidFill>
                  </a:tcPr>
                </a:tc>
                <a:tc>
                  <a:txBody>
                    <a:bodyPr/>
                    <a:lstStyle/>
                    <a:p>
                      <a:pPr algn="ctr"/>
                      <a:r>
                        <a:rPr lang="en-US" sz="3200" dirty="0"/>
                        <a:t>Heading</a:t>
                      </a:r>
                    </a:p>
                  </a:txBody>
                  <a:tcPr marL="86231" marR="86231" anchor="ctr">
                    <a:solidFill>
                      <a:schemeClr val="accent1">
                        <a:lumMod val="75000"/>
                      </a:schemeClr>
                    </a:solidFill>
                  </a:tcPr>
                </a:tc>
                <a:tc>
                  <a:txBody>
                    <a:bodyPr/>
                    <a:lstStyle/>
                    <a:p>
                      <a:pPr algn="ctr"/>
                      <a:r>
                        <a:rPr lang="en-US" sz="3200" dirty="0"/>
                        <a:t>Heading</a:t>
                      </a:r>
                    </a:p>
                  </a:txBody>
                  <a:tcPr marL="86231" marR="86231" anchor="ctr">
                    <a:solidFill>
                      <a:schemeClr val="accent1">
                        <a:lumMod val="75000"/>
                      </a:schemeClr>
                    </a:solidFill>
                  </a:tcPr>
                </a:tc>
                <a:tc>
                  <a:txBody>
                    <a:bodyPr/>
                    <a:lstStyle/>
                    <a:p>
                      <a:pPr algn="ctr"/>
                      <a:r>
                        <a:rPr lang="en-US" sz="3200" dirty="0"/>
                        <a:t>Heading</a:t>
                      </a:r>
                    </a:p>
                  </a:txBody>
                  <a:tcPr marL="86231" marR="86231" anchor="ctr">
                    <a:solidFill>
                      <a:schemeClr val="accent1">
                        <a:lumMod val="75000"/>
                      </a:schemeClr>
                    </a:solidFill>
                  </a:tcPr>
                </a:tc>
                <a:extLst>
                  <a:ext uri="{0D108BD9-81ED-4DB2-BD59-A6C34878D82A}">
                    <a16:rowId xmlns:a16="http://schemas.microsoft.com/office/drawing/2014/main" val="10000"/>
                  </a:ext>
                </a:extLst>
              </a:tr>
              <a:tr h="947057">
                <a:tc>
                  <a:txBody>
                    <a:bodyPr/>
                    <a:lstStyle/>
                    <a:p>
                      <a:r>
                        <a:rPr lang="en-US" sz="3200" dirty="0"/>
                        <a:t>Item</a:t>
                      </a:r>
                    </a:p>
                  </a:txBody>
                  <a:tcPr marL="86231" marR="86231" anchor="ctr"/>
                </a:tc>
                <a:tc>
                  <a:txBody>
                    <a:bodyPr/>
                    <a:lstStyle/>
                    <a:p>
                      <a:pPr algn="ctr"/>
                      <a:r>
                        <a:rPr lang="en-US" sz="3200" dirty="0"/>
                        <a:t>800</a:t>
                      </a:r>
                    </a:p>
                  </a:txBody>
                  <a:tcPr marL="86231" marR="86231" anchor="ctr"/>
                </a:tc>
                <a:tc>
                  <a:txBody>
                    <a:bodyPr/>
                    <a:lstStyle/>
                    <a:p>
                      <a:pPr algn="ctr"/>
                      <a:r>
                        <a:rPr lang="en-US" sz="3200" dirty="0"/>
                        <a:t>790</a:t>
                      </a:r>
                    </a:p>
                  </a:txBody>
                  <a:tcPr marL="86231" marR="86231" anchor="ctr"/>
                </a:tc>
                <a:tc>
                  <a:txBody>
                    <a:bodyPr/>
                    <a:lstStyle/>
                    <a:p>
                      <a:pPr algn="ctr"/>
                      <a:r>
                        <a:rPr lang="en-US" sz="3200" dirty="0"/>
                        <a:t>4001</a:t>
                      </a:r>
                    </a:p>
                  </a:txBody>
                  <a:tcPr marL="86231" marR="86231" anchor="ctr"/>
                </a:tc>
                <a:extLst>
                  <a:ext uri="{0D108BD9-81ED-4DB2-BD59-A6C34878D82A}">
                    <a16:rowId xmlns:a16="http://schemas.microsoft.com/office/drawing/2014/main" val="10001"/>
                  </a:ext>
                </a:extLst>
              </a:tr>
              <a:tr h="947057">
                <a:tc>
                  <a:txBody>
                    <a:bodyPr/>
                    <a:lstStyle/>
                    <a:p>
                      <a:r>
                        <a:rPr lang="en-US" sz="3200" dirty="0"/>
                        <a:t>Item</a:t>
                      </a:r>
                    </a:p>
                  </a:txBody>
                  <a:tcPr marL="86231" marR="86231" anchor="ctr"/>
                </a:tc>
                <a:tc>
                  <a:txBody>
                    <a:bodyPr/>
                    <a:lstStyle/>
                    <a:p>
                      <a:pPr algn="ctr"/>
                      <a:r>
                        <a:rPr lang="en-US" sz="3200" dirty="0"/>
                        <a:t>356</a:t>
                      </a:r>
                    </a:p>
                  </a:txBody>
                  <a:tcPr marL="86231" marR="86231" anchor="ctr"/>
                </a:tc>
                <a:tc>
                  <a:txBody>
                    <a:bodyPr/>
                    <a:lstStyle/>
                    <a:p>
                      <a:pPr algn="ctr"/>
                      <a:r>
                        <a:rPr lang="en-US" sz="3200" dirty="0"/>
                        <a:t>856</a:t>
                      </a:r>
                    </a:p>
                  </a:txBody>
                  <a:tcPr marL="86231" marR="86231" anchor="ctr"/>
                </a:tc>
                <a:tc>
                  <a:txBody>
                    <a:bodyPr/>
                    <a:lstStyle/>
                    <a:p>
                      <a:pPr algn="ctr"/>
                      <a:r>
                        <a:rPr lang="en-US" sz="3200" dirty="0"/>
                        <a:t>290</a:t>
                      </a:r>
                    </a:p>
                  </a:txBody>
                  <a:tcPr marL="86231" marR="86231" anchor="ctr"/>
                </a:tc>
                <a:extLst>
                  <a:ext uri="{0D108BD9-81ED-4DB2-BD59-A6C34878D82A}">
                    <a16:rowId xmlns:a16="http://schemas.microsoft.com/office/drawing/2014/main" val="10002"/>
                  </a:ext>
                </a:extLst>
              </a:tr>
              <a:tr h="947057">
                <a:tc>
                  <a:txBody>
                    <a:bodyPr/>
                    <a:lstStyle/>
                    <a:p>
                      <a:r>
                        <a:rPr lang="en-US" sz="3200" dirty="0"/>
                        <a:t>Item</a:t>
                      </a:r>
                    </a:p>
                  </a:txBody>
                  <a:tcPr marL="86231" marR="86231" anchor="ctr"/>
                </a:tc>
                <a:tc>
                  <a:txBody>
                    <a:bodyPr/>
                    <a:lstStyle/>
                    <a:p>
                      <a:pPr algn="ctr"/>
                      <a:r>
                        <a:rPr lang="en-US" sz="3200" dirty="0"/>
                        <a:t>228</a:t>
                      </a:r>
                    </a:p>
                  </a:txBody>
                  <a:tcPr marL="86231" marR="86231" anchor="ctr"/>
                </a:tc>
                <a:tc>
                  <a:txBody>
                    <a:bodyPr/>
                    <a:lstStyle/>
                    <a:p>
                      <a:pPr algn="ctr"/>
                      <a:r>
                        <a:rPr lang="en-US" sz="3200" dirty="0"/>
                        <a:t>134</a:t>
                      </a:r>
                    </a:p>
                  </a:txBody>
                  <a:tcPr marL="86231" marR="86231" anchor="ctr"/>
                </a:tc>
                <a:tc>
                  <a:txBody>
                    <a:bodyPr/>
                    <a:lstStyle/>
                    <a:p>
                      <a:pPr algn="ctr"/>
                      <a:r>
                        <a:rPr lang="en-US" sz="3200" dirty="0"/>
                        <a:t>238</a:t>
                      </a:r>
                    </a:p>
                  </a:txBody>
                  <a:tcPr marL="86231" marR="86231" anchor="ctr"/>
                </a:tc>
                <a:extLst>
                  <a:ext uri="{0D108BD9-81ED-4DB2-BD59-A6C34878D82A}">
                    <a16:rowId xmlns:a16="http://schemas.microsoft.com/office/drawing/2014/main" val="10003"/>
                  </a:ext>
                </a:extLst>
              </a:tr>
              <a:tr h="947057">
                <a:tc>
                  <a:txBody>
                    <a:bodyPr/>
                    <a:lstStyle/>
                    <a:p>
                      <a:r>
                        <a:rPr lang="en-US" sz="3200" dirty="0"/>
                        <a:t>Item</a:t>
                      </a:r>
                    </a:p>
                  </a:txBody>
                  <a:tcPr marL="86231" marR="86231" anchor="ctr"/>
                </a:tc>
                <a:tc>
                  <a:txBody>
                    <a:bodyPr/>
                    <a:lstStyle/>
                    <a:p>
                      <a:pPr algn="ctr"/>
                      <a:r>
                        <a:rPr lang="en-US" sz="3200" dirty="0"/>
                        <a:t>954</a:t>
                      </a:r>
                    </a:p>
                  </a:txBody>
                  <a:tcPr marL="86231" marR="86231" anchor="ctr"/>
                </a:tc>
                <a:tc>
                  <a:txBody>
                    <a:bodyPr/>
                    <a:lstStyle/>
                    <a:p>
                      <a:pPr algn="ctr"/>
                      <a:r>
                        <a:rPr lang="en-US" sz="3200" dirty="0"/>
                        <a:t>875</a:t>
                      </a:r>
                    </a:p>
                  </a:txBody>
                  <a:tcPr marL="86231" marR="86231" anchor="ctr"/>
                </a:tc>
                <a:tc>
                  <a:txBody>
                    <a:bodyPr/>
                    <a:lstStyle/>
                    <a:p>
                      <a:pPr algn="ctr"/>
                      <a:r>
                        <a:rPr lang="en-US" sz="3200" dirty="0"/>
                        <a:t>976</a:t>
                      </a:r>
                    </a:p>
                  </a:txBody>
                  <a:tcPr marL="86231" marR="86231" anchor="ctr"/>
                </a:tc>
                <a:extLst>
                  <a:ext uri="{0D108BD9-81ED-4DB2-BD59-A6C34878D82A}">
                    <a16:rowId xmlns:a16="http://schemas.microsoft.com/office/drawing/2014/main" val="10004"/>
                  </a:ext>
                </a:extLst>
              </a:tr>
              <a:tr h="947057">
                <a:tc>
                  <a:txBody>
                    <a:bodyPr/>
                    <a:lstStyle/>
                    <a:p>
                      <a:r>
                        <a:rPr lang="en-US" sz="3200" dirty="0"/>
                        <a:t>Item</a:t>
                      </a:r>
                    </a:p>
                  </a:txBody>
                  <a:tcPr marL="86231" marR="86231" anchor="ctr"/>
                </a:tc>
                <a:tc>
                  <a:txBody>
                    <a:bodyPr/>
                    <a:lstStyle/>
                    <a:p>
                      <a:pPr algn="ctr"/>
                      <a:r>
                        <a:rPr lang="en-US" sz="3200" dirty="0"/>
                        <a:t>324</a:t>
                      </a:r>
                    </a:p>
                  </a:txBody>
                  <a:tcPr marL="86231" marR="86231" anchor="ctr"/>
                </a:tc>
                <a:tc>
                  <a:txBody>
                    <a:bodyPr/>
                    <a:lstStyle/>
                    <a:p>
                      <a:pPr algn="ctr"/>
                      <a:r>
                        <a:rPr lang="en-US" sz="3200" dirty="0"/>
                        <a:t>325</a:t>
                      </a:r>
                    </a:p>
                  </a:txBody>
                  <a:tcPr marL="86231" marR="86231" anchor="ctr"/>
                </a:tc>
                <a:tc>
                  <a:txBody>
                    <a:bodyPr/>
                    <a:lstStyle/>
                    <a:p>
                      <a:pPr algn="ctr"/>
                      <a:r>
                        <a:rPr lang="en-US" sz="3200" dirty="0"/>
                        <a:t>301</a:t>
                      </a:r>
                    </a:p>
                  </a:txBody>
                  <a:tcPr marL="86231" marR="86231" anchor="ctr"/>
                </a:tc>
                <a:extLst>
                  <a:ext uri="{0D108BD9-81ED-4DB2-BD59-A6C34878D82A}">
                    <a16:rowId xmlns:a16="http://schemas.microsoft.com/office/drawing/2014/main" val="10005"/>
                  </a:ext>
                </a:extLst>
              </a:tr>
              <a:tr h="947057">
                <a:tc>
                  <a:txBody>
                    <a:bodyPr/>
                    <a:lstStyle/>
                    <a:p>
                      <a:r>
                        <a:rPr lang="en-US" sz="3200" dirty="0"/>
                        <a:t>Item</a:t>
                      </a:r>
                    </a:p>
                  </a:txBody>
                  <a:tcPr marL="86231" marR="86231" anchor="ctr"/>
                </a:tc>
                <a:tc>
                  <a:txBody>
                    <a:bodyPr/>
                    <a:lstStyle/>
                    <a:p>
                      <a:pPr algn="ctr"/>
                      <a:r>
                        <a:rPr lang="en-US" sz="3200" dirty="0"/>
                        <a:t>199</a:t>
                      </a:r>
                    </a:p>
                  </a:txBody>
                  <a:tcPr marL="86231" marR="86231" anchor="ctr"/>
                </a:tc>
                <a:tc>
                  <a:txBody>
                    <a:bodyPr/>
                    <a:lstStyle/>
                    <a:p>
                      <a:pPr algn="ctr"/>
                      <a:r>
                        <a:rPr lang="en-US" sz="3200" dirty="0"/>
                        <a:t>137</a:t>
                      </a:r>
                    </a:p>
                  </a:txBody>
                  <a:tcPr marL="86231" marR="86231" anchor="ctr"/>
                </a:tc>
                <a:tc>
                  <a:txBody>
                    <a:bodyPr/>
                    <a:lstStyle/>
                    <a:p>
                      <a:pPr algn="ctr"/>
                      <a:r>
                        <a:rPr lang="en-US" sz="3200" dirty="0"/>
                        <a:t>186</a:t>
                      </a:r>
                    </a:p>
                  </a:txBody>
                  <a:tcPr marL="86231" marR="86231" anchor="ct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11" name="Text Box 190"/>
              <p:cNvSpPr txBox="1">
                <a:spLocks noChangeArrowheads="1"/>
              </p:cNvSpPr>
              <p:nvPr/>
            </p:nvSpPr>
            <p:spPr bwMode="auto">
              <a:xfrm>
                <a:off x="2662254" y="17830801"/>
                <a:ext cx="8623091" cy="15934121"/>
              </a:xfrm>
              <a:prstGeom prst="rect">
                <a:avLst/>
              </a:prstGeom>
              <a:solidFill>
                <a:schemeClr val="bg1"/>
              </a:solidFill>
              <a:ln w="12700">
                <a:solidFill>
                  <a:schemeClr val="accent1">
                    <a:lumMod val="75000"/>
                  </a:schemeClr>
                </a:solidFill>
              </a:ln>
              <a:effectLst/>
            </p:spPr>
            <p:txBody>
              <a:bodyPr lIns="178399" tIns="178399" rIns="178399" bIns="178399">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3077" b="1" i="0" u="none" strike="noStrike" kern="1200" cap="none" spc="0" normalizeH="0" baseline="0" noProof="0" dirty="0">
                    <a:ln>
                      <a:noFill/>
                    </a:ln>
                    <a:solidFill>
                      <a:prstClr val="black"/>
                    </a:solidFill>
                    <a:effectLst/>
                    <a:uLnTx/>
                    <a:uFillTx/>
                    <a:latin typeface="Calibri"/>
                    <a:ea typeface="+mn-ea"/>
                    <a:cs typeface="+mn-cs"/>
                  </a:rPr>
                  <a:t>Genigraphics®</a:t>
                </a:r>
                <a:r>
                  <a:rPr kumimoji="0" lang="en-US" sz="3077" b="0" i="0" u="none" strike="noStrike" kern="1200" cap="none" spc="0" normalizeH="0" baseline="0" noProof="0" dirty="0">
                    <a:ln>
                      <a:noFill/>
                    </a:ln>
                    <a:solidFill>
                      <a:prstClr val="black"/>
                    </a:solidFill>
                    <a:effectLst/>
                    <a:uLnTx/>
                    <a:uFillTx/>
                    <a:latin typeface="Calibri"/>
                    <a:ea typeface="+mn-ea"/>
                    <a:cs typeface="+mn-cs"/>
                  </a:rPr>
                  <a:t> has provided this template to assist in preparation of a medical or scientific research poster. The dimensions are set to A0 international paper size (46.8” high by 33.1” wide) but prints can be scaled up or down in size to any dimension with the same aspect ratio. For example, if you order an A1 poster (33.1” high by 23.4” wide) using this template, we will print the file at 70.6% of its original size. </a:t>
                </a:r>
                <a:r>
                  <a:rPr kumimoji="0" lang="en-US" sz="3077" b="1" i="0" u="none" strike="noStrike" kern="1200" cap="none" spc="0" normalizeH="0" baseline="0" noProof="0" dirty="0">
                    <a:ln>
                      <a:noFill/>
                    </a:ln>
                    <a:solidFill>
                      <a:prstClr val="black"/>
                    </a:solidFill>
                    <a:effectLst/>
                    <a:uLnTx/>
                    <a:uFillTx/>
                    <a:latin typeface="Calibri"/>
                    <a:ea typeface="+mn-ea"/>
                    <a:cs typeface="+mn-cs"/>
                  </a:rPr>
                  <a:t>The most critical factor is that your template and poster dimensions must be proportional:</a:t>
                </a:r>
              </a:p>
              <a:p>
                <a:pPr marL="0" marR="0" lvl="0" indent="0" algn="l" defTabSz="4389120" rtl="0" eaLnBrk="1" fontAlgn="auto" latinLnBrk="0" hangingPunct="1">
                  <a:lnSpc>
                    <a:spcPct val="100000"/>
                  </a:lnSpc>
                  <a:spcBef>
                    <a:spcPts val="0"/>
                  </a:spcBef>
                  <a:spcAft>
                    <a:spcPts val="0"/>
                  </a:spcAft>
                  <a:buClrTx/>
                  <a:buSzTx/>
                  <a:buFontTx/>
                  <a:buNone/>
                  <a:tabLst/>
                  <a:defRPr/>
                </a:pPr>
                <a:endParaRPr kumimoji="0" lang="en-US" sz="307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38912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box>
                        <m:boxPr>
                          <m:ctrlPr>
                            <a:rPr kumimoji="0" lang="en-US" sz="3077"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boxPr>
                        <m:e>
                          <m:f>
                            <m:fPr>
                              <m:ctrlPr>
                                <a:rPr kumimoji="0" lang="en-US" sz="3077"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077" b="1" i="1" u="none" strike="noStrike" kern="1200" cap="none" spc="0" normalizeH="0" baseline="0" noProof="0">
                                  <a:ln>
                                    <a:noFill/>
                                  </a:ln>
                                  <a:solidFill>
                                    <a:prstClr val="black"/>
                                  </a:solidFill>
                                  <a:effectLst/>
                                  <a:uLnTx/>
                                  <a:uFillTx/>
                                  <a:latin typeface="Cambria Math"/>
                                  <a:ea typeface="+mn-ea"/>
                                  <a:cs typeface="+mn-cs"/>
                                </a:rPr>
                                <m:t>𝒕𝒆𝒎𝒑𝒍𝒂𝒕𝒆</m:t>
                              </m:r>
                              <m:r>
                                <a:rPr kumimoji="0" lang="en-US" sz="3077" b="1" i="1" u="none" strike="noStrike" kern="1200" cap="none" spc="0" normalizeH="0" baseline="0" noProof="0">
                                  <a:ln>
                                    <a:noFill/>
                                  </a:ln>
                                  <a:solidFill>
                                    <a:prstClr val="black"/>
                                  </a:solidFill>
                                  <a:effectLst/>
                                  <a:uLnTx/>
                                  <a:uFillTx/>
                                  <a:latin typeface="Cambria Math"/>
                                  <a:ea typeface="+mn-ea"/>
                                  <a:cs typeface="+mn-cs"/>
                                </a:rPr>
                                <m:t> </m:t>
                              </m:r>
                              <m:r>
                                <a:rPr kumimoji="0" lang="en-US" sz="3077" b="1" i="1" u="none" strike="noStrike" kern="1200" cap="none" spc="0" normalizeH="0" baseline="0" noProof="0">
                                  <a:ln>
                                    <a:noFill/>
                                  </a:ln>
                                  <a:solidFill>
                                    <a:prstClr val="black"/>
                                  </a:solidFill>
                                  <a:effectLst/>
                                  <a:uLnTx/>
                                  <a:uFillTx/>
                                  <a:latin typeface="Cambria Math"/>
                                  <a:ea typeface="+mn-ea"/>
                                  <a:cs typeface="+mn-cs"/>
                                </a:rPr>
                                <m:t>𝒉𝒆𝒊𝒈𝒉𝒕</m:t>
                              </m:r>
                            </m:num>
                            <m:den>
                              <m:r>
                                <a:rPr kumimoji="0" lang="en-US" sz="3077" b="1" i="1" u="none" strike="noStrike" kern="1200" cap="none" spc="0" normalizeH="0" baseline="0" noProof="0">
                                  <a:ln>
                                    <a:noFill/>
                                  </a:ln>
                                  <a:solidFill>
                                    <a:prstClr val="black"/>
                                  </a:solidFill>
                                  <a:effectLst/>
                                  <a:uLnTx/>
                                  <a:uFillTx/>
                                  <a:latin typeface="Cambria Math"/>
                                  <a:ea typeface="+mn-ea"/>
                                  <a:cs typeface="+mn-cs"/>
                                </a:rPr>
                                <m:t>𝒕𝒆𝒎𝒑𝒍𝒂𝒕𝒆</m:t>
                              </m:r>
                              <m:r>
                                <a:rPr kumimoji="0" lang="en-US" sz="3077" b="1" i="1" u="none" strike="noStrike" kern="1200" cap="none" spc="0" normalizeH="0" baseline="0" noProof="0">
                                  <a:ln>
                                    <a:noFill/>
                                  </a:ln>
                                  <a:solidFill>
                                    <a:prstClr val="black"/>
                                  </a:solidFill>
                                  <a:effectLst/>
                                  <a:uLnTx/>
                                  <a:uFillTx/>
                                  <a:latin typeface="Cambria Math"/>
                                  <a:ea typeface="+mn-ea"/>
                                  <a:cs typeface="+mn-cs"/>
                                </a:rPr>
                                <m:t> </m:t>
                              </m:r>
                              <m:r>
                                <a:rPr kumimoji="0" lang="en-US" sz="3077" b="1" i="1" u="none" strike="noStrike" kern="1200" cap="none" spc="0" normalizeH="0" baseline="0" noProof="0">
                                  <a:ln>
                                    <a:noFill/>
                                  </a:ln>
                                  <a:solidFill>
                                    <a:prstClr val="black"/>
                                  </a:solidFill>
                                  <a:effectLst/>
                                  <a:uLnTx/>
                                  <a:uFillTx/>
                                  <a:latin typeface="Cambria Math"/>
                                  <a:ea typeface="+mn-ea"/>
                                  <a:cs typeface="+mn-cs"/>
                                </a:rPr>
                                <m:t>𝒘𝒊𝒅𝒕𝒉</m:t>
                              </m:r>
                            </m:den>
                          </m:f>
                        </m:e>
                      </m:box>
                      <m:r>
                        <a:rPr kumimoji="0" lang="en-US" sz="3077" b="1" i="1" u="none" strike="noStrike" kern="1200" cap="none" spc="0" normalizeH="0" baseline="0" noProof="0">
                          <a:ln>
                            <a:noFill/>
                          </a:ln>
                          <a:solidFill>
                            <a:prstClr val="black"/>
                          </a:solidFill>
                          <a:effectLst/>
                          <a:uLnTx/>
                          <a:uFillTx/>
                          <a:latin typeface="Cambria Math"/>
                          <a:ea typeface="+mn-ea"/>
                          <a:cs typeface="+mn-cs"/>
                        </a:rPr>
                        <m:t> = </m:t>
                      </m:r>
                      <m:box>
                        <m:boxPr>
                          <m:ctrlPr>
                            <a:rPr kumimoji="0" lang="en-US" sz="3077"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boxPr>
                        <m:e>
                          <m:f>
                            <m:fPr>
                              <m:ctrlPr>
                                <a:rPr kumimoji="0" lang="en-US" sz="3077"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077" b="1" i="1" u="none" strike="noStrike" kern="1200" cap="none" spc="0" normalizeH="0" baseline="0" noProof="0">
                                  <a:ln>
                                    <a:noFill/>
                                  </a:ln>
                                  <a:solidFill>
                                    <a:prstClr val="black"/>
                                  </a:solidFill>
                                  <a:effectLst/>
                                  <a:uLnTx/>
                                  <a:uFillTx/>
                                  <a:latin typeface="Cambria Math"/>
                                  <a:ea typeface="+mn-ea"/>
                                  <a:cs typeface="+mn-cs"/>
                                </a:rPr>
                                <m:t>𝒅𝒆𝒔𝒊𝒓𝒆𝒅</m:t>
                              </m:r>
                              <m:r>
                                <a:rPr kumimoji="0" lang="en-US" sz="3077" b="1" i="1" u="none" strike="noStrike" kern="1200" cap="none" spc="0" normalizeH="0" baseline="0" noProof="0">
                                  <a:ln>
                                    <a:noFill/>
                                  </a:ln>
                                  <a:solidFill>
                                    <a:prstClr val="black"/>
                                  </a:solidFill>
                                  <a:effectLst/>
                                  <a:uLnTx/>
                                  <a:uFillTx/>
                                  <a:latin typeface="Cambria Math"/>
                                  <a:ea typeface="+mn-ea"/>
                                  <a:cs typeface="+mn-cs"/>
                                </a:rPr>
                                <m:t> </m:t>
                              </m:r>
                              <m:r>
                                <a:rPr kumimoji="0" lang="en-US" sz="3077" b="1" i="1" u="none" strike="noStrike" kern="1200" cap="none" spc="0" normalizeH="0" baseline="0" noProof="0">
                                  <a:ln>
                                    <a:noFill/>
                                  </a:ln>
                                  <a:solidFill>
                                    <a:prstClr val="black"/>
                                  </a:solidFill>
                                  <a:effectLst/>
                                  <a:uLnTx/>
                                  <a:uFillTx/>
                                  <a:latin typeface="Cambria Math"/>
                                  <a:ea typeface="+mn-ea"/>
                                  <a:cs typeface="+mn-cs"/>
                                </a:rPr>
                                <m:t>𝒑𝒓𝒊𝒏𝒕</m:t>
                              </m:r>
                              <m:r>
                                <a:rPr kumimoji="0" lang="en-US" sz="3077" b="1" i="1" u="none" strike="noStrike" kern="1200" cap="none" spc="0" normalizeH="0" baseline="0" noProof="0">
                                  <a:ln>
                                    <a:noFill/>
                                  </a:ln>
                                  <a:solidFill>
                                    <a:prstClr val="black"/>
                                  </a:solidFill>
                                  <a:effectLst/>
                                  <a:uLnTx/>
                                  <a:uFillTx/>
                                  <a:latin typeface="Cambria Math"/>
                                  <a:ea typeface="+mn-ea"/>
                                  <a:cs typeface="+mn-cs"/>
                                </a:rPr>
                                <m:t> </m:t>
                              </m:r>
                              <m:r>
                                <a:rPr kumimoji="0" lang="en-US" sz="3077" b="1" i="1" u="none" strike="noStrike" kern="1200" cap="none" spc="0" normalizeH="0" baseline="0" noProof="0">
                                  <a:ln>
                                    <a:noFill/>
                                  </a:ln>
                                  <a:solidFill>
                                    <a:prstClr val="black"/>
                                  </a:solidFill>
                                  <a:effectLst/>
                                  <a:uLnTx/>
                                  <a:uFillTx/>
                                  <a:latin typeface="Cambria Math"/>
                                  <a:ea typeface="+mn-ea"/>
                                  <a:cs typeface="+mn-cs"/>
                                </a:rPr>
                                <m:t>𝒉𝒆𝒊𝒈𝒉𝒕</m:t>
                              </m:r>
                            </m:num>
                            <m:den>
                              <m:r>
                                <a:rPr kumimoji="0" lang="en-US" sz="3077" b="1" i="1" u="none" strike="noStrike" kern="1200" cap="none" spc="0" normalizeH="0" baseline="0" noProof="0">
                                  <a:ln>
                                    <a:noFill/>
                                  </a:ln>
                                  <a:solidFill>
                                    <a:prstClr val="black"/>
                                  </a:solidFill>
                                  <a:effectLst/>
                                  <a:uLnTx/>
                                  <a:uFillTx/>
                                  <a:latin typeface="Cambria Math"/>
                                  <a:ea typeface="+mn-ea"/>
                                  <a:cs typeface="+mn-cs"/>
                                </a:rPr>
                                <m:t>𝒅𝒆𝒔𝒊𝒓𝒆𝒅</m:t>
                              </m:r>
                              <m:r>
                                <a:rPr kumimoji="0" lang="en-US" sz="3077" b="1" i="1" u="none" strike="noStrike" kern="1200" cap="none" spc="0" normalizeH="0" baseline="0" noProof="0">
                                  <a:ln>
                                    <a:noFill/>
                                  </a:ln>
                                  <a:solidFill>
                                    <a:prstClr val="black"/>
                                  </a:solidFill>
                                  <a:effectLst/>
                                  <a:uLnTx/>
                                  <a:uFillTx/>
                                  <a:latin typeface="Cambria Math"/>
                                  <a:ea typeface="+mn-ea"/>
                                  <a:cs typeface="+mn-cs"/>
                                </a:rPr>
                                <m:t> </m:t>
                              </m:r>
                              <m:r>
                                <a:rPr kumimoji="0" lang="en-US" sz="3077" b="1" i="1" u="none" strike="noStrike" kern="1200" cap="none" spc="0" normalizeH="0" baseline="0" noProof="0">
                                  <a:ln>
                                    <a:noFill/>
                                  </a:ln>
                                  <a:solidFill>
                                    <a:prstClr val="black"/>
                                  </a:solidFill>
                                  <a:effectLst/>
                                  <a:uLnTx/>
                                  <a:uFillTx/>
                                  <a:latin typeface="Cambria Math"/>
                                  <a:ea typeface="+mn-ea"/>
                                  <a:cs typeface="+mn-cs"/>
                                </a:rPr>
                                <m:t>𝒑𝒓𝒊𝒏𝒕</m:t>
                              </m:r>
                              <m:r>
                                <a:rPr kumimoji="0" lang="en-US" sz="3077" b="1" i="1" u="none" strike="noStrike" kern="1200" cap="none" spc="0" normalizeH="0" baseline="0" noProof="0">
                                  <a:ln>
                                    <a:noFill/>
                                  </a:ln>
                                  <a:solidFill>
                                    <a:prstClr val="black"/>
                                  </a:solidFill>
                                  <a:effectLst/>
                                  <a:uLnTx/>
                                  <a:uFillTx/>
                                  <a:latin typeface="Cambria Math"/>
                                  <a:ea typeface="+mn-ea"/>
                                  <a:cs typeface="+mn-cs"/>
                                </a:rPr>
                                <m:t> </m:t>
                              </m:r>
                              <m:r>
                                <a:rPr kumimoji="0" lang="en-US" sz="3077" b="1" i="1" u="none" strike="noStrike" kern="1200" cap="none" spc="0" normalizeH="0" baseline="0" noProof="0">
                                  <a:ln>
                                    <a:noFill/>
                                  </a:ln>
                                  <a:solidFill>
                                    <a:prstClr val="black"/>
                                  </a:solidFill>
                                  <a:effectLst/>
                                  <a:uLnTx/>
                                  <a:uFillTx/>
                                  <a:latin typeface="Cambria Math"/>
                                  <a:ea typeface="+mn-ea"/>
                                  <a:cs typeface="+mn-cs"/>
                                </a:rPr>
                                <m:t>𝒘𝒊𝒅𝒕𝒉</m:t>
                              </m:r>
                            </m:den>
                          </m:f>
                        </m:e>
                      </m:box>
                    </m:oMath>
                  </m:oMathPara>
                </a14:m>
                <a:endParaRPr kumimoji="0" lang="en-US" sz="307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389120" rtl="0" eaLnBrk="1" fontAlgn="auto" latinLnBrk="0" hangingPunct="1">
                  <a:lnSpc>
                    <a:spcPct val="100000"/>
                  </a:lnSpc>
                  <a:spcBef>
                    <a:spcPts val="0"/>
                  </a:spcBef>
                  <a:spcAft>
                    <a:spcPts val="0"/>
                  </a:spcAft>
                  <a:buClrTx/>
                  <a:buSzTx/>
                  <a:buFontTx/>
                  <a:buNone/>
                  <a:tabLst/>
                  <a:defRPr/>
                </a:pPr>
                <a:endParaRPr kumimoji="0" lang="en-US" sz="3077"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3077" b="0" i="0" u="none" strike="noStrike" kern="1200" cap="none" spc="0" normalizeH="0" baseline="0" noProof="0" dirty="0">
                    <a:ln>
                      <a:noFill/>
                    </a:ln>
                    <a:solidFill>
                      <a:prstClr val="black"/>
                    </a:solidFill>
                    <a:effectLst/>
                    <a:uLnTx/>
                    <a:uFillTx/>
                    <a:latin typeface="Calibri"/>
                    <a:ea typeface="+mn-ea"/>
                    <a:cs typeface="+mn-cs"/>
                  </a:rPr>
                  <a:t>Order your poster from Genigraphics and we will perform a free design review and advise you if we see anything that may be a concern for printing. We’ll even help tidy things up.</a:t>
                </a:r>
              </a:p>
              <a:p>
                <a:pPr marL="0" marR="0" lvl="0" indent="0" algn="l" defTabSz="4389120" rtl="0" eaLnBrk="1" fontAlgn="auto" latinLnBrk="0" hangingPunct="1">
                  <a:lnSpc>
                    <a:spcPct val="100000"/>
                  </a:lnSpc>
                  <a:spcBef>
                    <a:spcPts val="0"/>
                  </a:spcBef>
                  <a:spcAft>
                    <a:spcPts val="0"/>
                  </a:spcAft>
                  <a:buClrTx/>
                  <a:buSzTx/>
                  <a:buFontTx/>
                  <a:buNone/>
                  <a:tabLst/>
                  <a:defRPr/>
                </a:pPr>
                <a:endParaRPr kumimoji="0" lang="en-US" sz="3077"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3077" b="0" i="0" u="none" strike="noStrike" kern="1200" cap="none" spc="0" normalizeH="0" baseline="0" noProof="0" dirty="0">
                    <a:ln>
                      <a:noFill/>
                    </a:ln>
                    <a:solidFill>
                      <a:prstClr val="black"/>
                    </a:solidFill>
                    <a:effectLst/>
                    <a:uLnTx/>
                    <a:uFillTx/>
                    <a:latin typeface="Calibri"/>
                    <a:ea typeface="+mn-ea"/>
                    <a:cs typeface="+mn-cs"/>
                  </a:rPr>
                  <a:t>We have more history with PowerPoint® than any other printing company. In fact, we helped Microsoft® design the software and we created all of the original color themes, templates, and clip art galleries. We know how to make your printed poster look just like it does on screen. Other printing companies and copy centers will blindly convert your file to another format prior to printing. This can result in text shifting, symbols changing, and altered colors. We know the secrets to avoid those issues. So choose Genigraphics for the most accurate reproduction available.</a:t>
                </a:r>
              </a:p>
            </p:txBody>
          </p:sp>
        </mc:Choice>
        <mc:Fallback xmlns="">
          <p:sp>
            <p:nvSpPr>
              <p:cNvPr id="11" name="Text Box 190"/>
              <p:cNvSpPr txBox="1">
                <a:spLocks noRot="1" noChangeAspect="1" noMove="1" noResize="1" noEditPoints="1" noAdjustHandles="1" noChangeArrowheads="1" noChangeShapeType="1" noTextEdit="1"/>
              </p:cNvSpPr>
              <p:nvPr/>
            </p:nvSpPr>
            <p:spPr bwMode="auto">
              <a:xfrm>
                <a:off x="2662254" y="18592801"/>
                <a:ext cx="8623091" cy="15934121"/>
              </a:xfrm>
              <a:prstGeom prst="rect">
                <a:avLst/>
              </a:prstGeom>
              <a:blipFill rotWithShape="1">
                <a:blip r:embed="rId2"/>
                <a:stretch>
                  <a:fillRect l="-636" r="-1342"/>
                </a:stretch>
              </a:blipFill>
              <a:ln w="12700">
                <a:solidFill>
                  <a:schemeClr val="accent1">
                    <a:lumMod val="75000"/>
                  </a:schemeClr>
                </a:solidFill>
              </a:ln>
              <a:effectLst/>
            </p:spPr>
            <p:txBody>
              <a:bodyPr/>
              <a:lstStyle/>
              <a:p>
                <a:r>
                  <a:rPr lang="en-US">
                    <a:noFill/>
                  </a:rPr>
                  <a:t> </a:t>
                </a:r>
                <a:endParaRPr lang="en-US">
                  <a:noFill/>
                </a:endParaRPr>
              </a:p>
            </p:txBody>
          </p:sp>
        </mc:Fallback>
      </mc:AlternateContent>
      <p:sp>
        <p:nvSpPr>
          <p:cNvPr id="45" name="Rectangle 44"/>
          <p:cNvSpPr/>
          <p:nvPr/>
        </p:nvSpPr>
        <p:spPr>
          <a:xfrm>
            <a:off x="12147656" y="17678401"/>
            <a:ext cx="8623091" cy="914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9199" tIns="44600" rIns="89199" bIns="44600" rtlCol="0" anchor="ct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5540" b="1" i="0" u="none" strike="noStrike" kern="1200" cap="none" spc="0" normalizeH="0" baseline="0" noProof="0" dirty="0">
                <a:ln>
                  <a:noFill/>
                </a:ln>
                <a:solidFill>
                  <a:srgbClr val="9BBB59">
                    <a:lumMod val="20000"/>
                    <a:lumOff val="80000"/>
                  </a:srgbClr>
                </a:solidFill>
                <a:effectLst/>
                <a:uLnTx/>
                <a:uFillTx/>
                <a:latin typeface="Calibri"/>
                <a:ea typeface="+mn-ea"/>
                <a:cs typeface="+mn-cs"/>
              </a:rPr>
              <a:t>Results</a:t>
            </a:r>
          </a:p>
        </p:txBody>
      </p:sp>
      <p:pic>
        <p:nvPicPr>
          <p:cNvPr id="49" name="Picture 178"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613" y="34594800"/>
            <a:ext cx="3880392" cy="2743200"/>
          </a:xfrm>
          <a:prstGeom prst="rect">
            <a:avLst/>
          </a:prstGeom>
          <a:noFill/>
          <a:ln w="9525">
            <a:solidFill>
              <a:schemeClr val="tx2">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50" name="Picture 179"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5314" y="34594800"/>
            <a:ext cx="388039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 Box 180"/>
          <p:cNvSpPr txBox="1">
            <a:spLocks noChangeArrowheads="1"/>
          </p:cNvSpPr>
          <p:nvPr/>
        </p:nvSpPr>
        <p:spPr bwMode="auto">
          <a:xfrm>
            <a:off x="2692616" y="37562137"/>
            <a:ext cx="4088020" cy="47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99" tIns="44600" rIns="89199" bIns="44600">
            <a:spAutoFit/>
          </a:bodyPr>
          <a:lstStyle>
            <a:lvl1pPr defTabSz="4389755" eaLnBrk="0" hangingPunct="0">
              <a:defRPr sz="2200">
                <a:solidFill>
                  <a:schemeClr val="tx1"/>
                </a:solidFill>
                <a:latin typeface="Arial" panose="020B0604020202020204" pitchFamily="34" charset="0"/>
              </a:defRPr>
            </a:lvl1pPr>
            <a:lvl2pPr marL="742950" indent="-285750" defTabSz="4389755" eaLnBrk="0" hangingPunct="0">
              <a:defRPr sz="2200">
                <a:solidFill>
                  <a:schemeClr val="tx1"/>
                </a:solidFill>
                <a:latin typeface="Arial" panose="020B0604020202020204" pitchFamily="34" charset="0"/>
              </a:defRPr>
            </a:lvl2pPr>
            <a:lvl3pPr marL="1143000" indent="-228600" defTabSz="4389755" eaLnBrk="0" hangingPunct="0">
              <a:defRPr sz="2200">
                <a:solidFill>
                  <a:schemeClr val="tx1"/>
                </a:solidFill>
                <a:latin typeface="Arial" panose="020B0604020202020204" pitchFamily="34" charset="0"/>
              </a:defRPr>
            </a:lvl3pPr>
            <a:lvl4pPr marL="1600200" indent="-228600" defTabSz="4389755" eaLnBrk="0" hangingPunct="0">
              <a:defRPr sz="2200">
                <a:solidFill>
                  <a:schemeClr val="tx1"/>
                </a:solidFill>
                <a:latin typeface="Arial" panose="020B0604020202020204" pitchFamily="34" charset="0"/>
              </a:defRPr>
            </a:lvl4pPr>
            <a:lvl5pPr marL="2057400" indent="-228600" defTabSz="4389755" eaLnBrk="0" hangingPunct="0">
              <a:defRPr sz="2200">
                <a:solidFill>
                  <a:schemeClr val="tx1"/>
                </a:solidFill>
                <a:latin typeface="Arial" panose="020B0604020202020204" pitchFamily="34" charset="0"/>
              </a:defRPr>
            </a:lvl5pPr>
            <a:lvl6pPr marL="2514600" indent="-228600" defTabSz="4389755"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755"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755"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755" eaLnBrk="0" fontAlgn="base" hangingPunct="0">
              <a:spcBef>
                <a:spcPct val="0"/>
              </a:spcBef>
              <a:spcAft>
                <a:spcPct val="0"/>
              </a:spcAft>
              <a:defRPr sz="2200">
                <a:solidFill>
                  <a:schemeClr val="tx1"/>
                </a:solidFill>
                <a:latin typeface="Arial" panose="020B0604020202020204" pitchFamily="34" charset="0"/>
              </a:defRPr>
            </a:lvl9pPr>
          </a:lstStyle>
          <a:p>
            <a:pPr marL="0" marR="0" lvl="0" indent="0" algn="l" defTabSz="4389755" rtl="0" eaLnBrk="1" fontAlgn="auto" latinLnBrk="0" hangingPunct="1">
              <a:lnSpc>
                <a:spcPct val="100000"/>
              </a:lnSpc>
              <a:spcBef>
                <a:spcPts val="0"/>
              </a:spcBef>
              <a:spcAft>
                <a:spcPts val="0"/>
              </a:spcAft>
              <a:buClrTx/>
              <a:buSzTx/>
              <a:buFontTx/>
              <a:buNone/>
              <a:tabLst/>
              <a:defRPr/>
            </a:pPr>
            <a:r>
              <a:rPr kumimoji="0" lang="en-US" sz="246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Figure 1.</a:t>
            </a:r>
            <a:r>
              <a:rPr kumimoji="0" lang="en-US" sz="246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Label in 24pt Calibri.</a:t>
            </a:r>
          </a:p>
        </p:txBody>
      </p:sp>
      <p:sp>
        <p:nvSpPr>
          <p:cNvPr id="52" name="Text Box 181"/>
          <p:cNvSpPr txBox="1">
            <a:spLocks noChangeArrowheads="1"/>
          </p:cNvSpPr>
          <p:nvPr/>
        </p:nvSpPr>
        <p:spPr bwMode="auto">
          <a:xfrm>
            <a:off x="7435316" y="37562137"/>
            <a:ext cx="4088020" cy="47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99" tIns="44600" rIns="89199" bIns="44600">
            <a:spAutoFit/>
          </a:bodyPr>
          <a:lstStyle>
            <a:lvl1pPr defTabSz="4389755" eaLnBrk="0" hangingPunct="0">
              <a:defRPr sz="2200">
                <a:solidFill>
                  <a:schemeClr val="tx1"/>
                </a:solidFill>
                <a:latin typeface="Arial" panose="020B0604020202020204" pitchFamily="34" charset="0"/>
              </a:defRPr>
            </a:lvl1pPr>
            <a:lvl2pPr marL="742950" indent="-285750" defTabSz="4389755" eaLnBrk="0" hangingPunct="0">
              <a:defRPr sz="2200">
                <a:solidFill>
                  <a:schemeClr val="tx1"/>
                </a:solidFill>
                <a:latin typeface="Arial" panose="020B0604020202020204" pitchFamily="34" charset="0"/>
              </a:defRPr>
            </a:lvl2pPr>
            <a:lvl3pPr marL="1143000" indent="-228600" defTabSz="4389755" eaLnBrk="0" hangingPunct="0">
              <a:defRPr sz="2200">
                <a:solidFill>
                  <a:schemeClr val="tx1"/>
                </a:solidFill>
                <a:latin typeface="Arial" panose="020B0604020202020204" pitchFamily="34" charset="0"/>
              </a:defRPr>
            </a:lvl3pPr>
            <a:lvl4pPr marL="1600200" indent="-228600" defTabSz="4389755" eaLnBrk="0" hangingPunct="0">
              <a:defRPr sz="2200">
                <a:solidFill>
                  <a:schemeClr val="tx1"/>
                </a:solidFill>
                <a:latin typeface="Arial" panose="020B0604020202020204" pitchFamily="34" charset="0"/>
              </a:defRPr>
            </a:lvl4pPr>
            <a:lvl5pPr marL="2057400" indent="-228600" defTabSz="4389755" eaLnBrk="0" hangingPunct="0">
              <a:defRPr sz="2200">
                <a:solidFill>
                  <a:schemeClr val="tx1"/>
                </a:solidFill>
                <a:latin typeface="Arial" panose="020B0604020202020204" pitchFamily="34" charset="0"/>
              </a:defRPr>
            </a:lvl5pPr>
            <a:lvl6pPr marL="2514600" indent="-228600" defTabSz="4389755"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755"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755"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755" eaLnBrk="0" fontAlgn="base" hangingPunct="0">
              <a:spcBef>
                <a:spcPct val="0"/>
              </a:spcBef>
              <a:spcAft>
                <a:spcPct val="0"/>
              </a:spcAft>
              <a:defRPr sz="2200">
                <a:solidFill>
                  <a:schemeClr val="tx1"/>
                </a:solidFill>
                <a:latin typeface="Arial" panose="020B0604020202020204" pitchFamily="34" charset="0"/>
              </a:defRPr>
            </a:lvl9pPr>
          </a:lstStyle>
          <a:p>
            <a:pPr marL="0" marR="0" lvl="0" indent="0" algn="l" defTabSz="4389755" rtl="0" eaLnBrk="1" fontAlgn="auto" latinLnBrk="0" hangingPunct="1">
              <a:lnSpc>
                <a:spcPct val="100000"/>
              </a:lnSpc>
              <a:spcBef>
                <a:spcPts val="0"/>
              </a:spcBef>
              <a:spcAft>
                <a:spcPts val="0"/>
              </a:spcAft>
              <a:buClrTx/>
              <a:buSzTx/>
              <a:buFontTx/>
              <a:buNone/>
              <a:tabLst/>
              <a:defRPr/>
            </a:pPr>
            <a:r>
              <a:rPr kumimoji="0" lang="en-US" sz="246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Figure 2.</a:t>
            </a:r>
            <a:r>
              <a:rPr kumimoji="0" lang="en-US" sz="246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Label in 24pt Calibri.</a:t>
            </a:r>
          </a:p>
        </p:txBody>
      </p:sp>
      <p:sp>
        <p:nvSpPr>
          <p:cNvPr id="53" name="Text Box 180"/>
          <p:cNvSpPr txBox="1">
            <a:spLocks noChangeArrowheads="1"/>
          </p:cNvSpPr>
          <p:nvPr/>
        </p:nvSpPr>
        <p:spPr bwMode="auto">
          <a:xfrm>
            <a:off x="11946270" y="30627937"/>
            <a:ext cx="3970106" cy="47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99" tIns="44600" rIns="89199" bIns="44600">
            <a:spAutoFit/>
          </a:bodyPr>
          <a:lstStyle>
            <a:lvl1pPr defTabSz="4389755" eaLnBrk="0" hangingPunct="0">
              <a:defRPr sz="2200">
                <a:solidFill>
                  <a:schemeClr val="tx1"/>
                </a:solidFill>
                <a:latin typeface="Arial" panose="020B0604020202020204" pitchFamily="34" charset="0"/>
              </a:defRPr>
            </a:lvl1pPr>
            <a:lvl2pPr marL="742950" indent="-285750" defTabSz="4389755" eaLnBrk="0" hangingPunct="0">
              <a:defRPr sz="2200">
                <a:solidFill>
                  <a:schemeClr val="tx1"/>
                </a:solidFill>
                <a:latin typeface="Arial" panose="020B0604020202020204" pitchFamily="34" charset="0"/>
              </a:defRPr>
            </a:lvl2pPr>
            <a:lvl3pPr marL="1143000" indent="-228600" defTabSz="4389755" eaLnBrk="0" hangingPunct="0">
              <a:defRPr sz="2200">
                <a:solidFill>
                  <a:schemeClr val="tx1"/>
                </a:solidFill>
                <a:latin typeface="Arial" panose="020B0604020202020204" pitchFamily="34" charset="0"/>
              </a:defRPr>
            </a:lvl3pPr>
            <a:lvl4pPr marL="1600200" indent="-228600" defTabSz="4389755" eaLnBrk="0" hangingPunct="0">
              <a:defRPr sz="2200">
                <a:solidFill>
                  <a:schemeClr val="tx1"/>
                </a:solidFill>
                <a:latin typeface="Arial" panose="020B0604020202020204" pitchFamily="34" charset="0"/>
              </a:defRPr>
            </a:lvl4pPr>
            <a:lvl5pPr marL="2057400" indent="-228600" defTabSz="4389755" eaLnBrk="0" hangingPunct="0">
              <a:defRPr sz="2200">
                <a:solidFill>
                  <a:schemeClr val="tx1"/>
                </a:solidFill>
                <a:latin typeface="Arial" panose="020B0604020202020204" pitchFamily="34" charset="0"/>
              </a:defRPr>
            </a:lvl5pPr>
            <a:lvl6pPr marL="2514600" indent="-228600" defTabSz="4389755"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755"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755"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755" eaLnBrk="0" fontAlgn="base" hangingPunct="0">
              <a:spcBef>
                <a:spcPct val="0"/>
              </a:spcBef>
              <a:spcAft>
                <a:spcPct val="0"/>
              </a:spcAft>
              <a:defRPr sz="2200">
                <a:solidFill>
                  <a:schemeClr val="tx1"/>
                </a:solidFill>
                <a:latin typeface="Arial" panose="020B0604020202020204" pitchFamily="34" charset="0"/>
              </a:defRPr>
            </a:lvl9pPr>
          </a:lstStyle>
          <a:p>
            <a:pPr marL="0" marR="0" lvl="0" indent="0" algn="ctr" defTabSz="4389755" rtl="0" eaLnBrk="1" fontAlgn="auto" latinLnBrk="0" hangingPunct="1">
              <a:lnSpc>
                <a:spcPct val="100000"/>
              </a:lnSpc>
              <a:spcBef>
                <a:spcPts val="0"/>
              </a:spcBef>
              <a:spcAft>
                <a:spcPts val="0"/>
              </a:spcAft>
              <a:buClrTx/>
              <a:buSzTx/>
              <a:buFontTx/>
              <a:buNone/>
              <a:tabLst/>
              <a:defRPr/>
            </a:pPr>
            <a:r>
              <a:rPr kumimoji="0" lang="en-US" sz="246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Table 1.</a:t>
            </a:r>
            <a:r>
              <a:rPr kumimoji="0" lang="en-US" sz="246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Label in 24pt Calibri.</a:t>
            </a:r>
          </a:p>
        </p:txBody>
      </p:sp>
      <p:graphicFrame>
        <p:nvGraphicFramePr>
          <p:cNvPr id="3" name="Chart 2"/>
          <p:cNvGraphicFramePr/>
          <p:nvPr/>
        </p:nvGraphicFramePr>
        <p:xfrm>
          <a:off x="21666872" y="7620001"/>
          <a:ext cx="8623091" cy="8283405"/>
        </p:xfrm>
        <a:graphic>
          <a:graphicData uri="http://schemas.openxmlformats.org/drawingml/2006/chart">
            <c:chart xmlns:c="http://schemas.openxmlformats.org/drawingml/2006/chart" xmlns:r="http://schemas.openxmlformats.org/officeDocument/2006/relationships" r:id="rId5"/>
          </a:graphicData>
        </a:graphic>
      </p:graphicFrame>
      <p:sp>
        <p:nvSpPr>
          <p:cNvPr id="37" name="Text Box 180"/>
          <p:cNvSpPr txBox="1">
            <a:spLocks noChangeArrowheads="1"/>
          </p:cNvSpPr>
          <p:nvPr/>
        </p:nvSpPr>
        <p:spPr bwMode="auto">
          <a:xfrm>
            <a:off x="21442185" y="16306802"/>
            <a:ext cx="3991347" cy="47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99" tIns="44600" rIns="89199" bIns="44600">
            <a:spAutoFit/>
          </a:bodyPr>
          <a:lstStyle>
            <a:lvl1pPr defTabSz="4389755" eaLnBrk="0" hangingPunct="0">
              <a:defRPr sz="2200">
                <a:solidFill>
                  <a:schemeClr val="tx1"/>
                </a:solidFill>
                <a:latin typeface="Arial" panose="020B0604020202020204" pitchFamily="34" charset="0"/>
              </a:defRPr>
            </a:lvl1pPr>
            <a:lvl2pPr marL="742950" indent="-285750" defTabSz="4389755" eaLnBrk="0" hangingPunct="0">
              <a:defRPr sz="2200">
                <a:solidFill>
                  <a:schemeClr val="tx1"/>
                </a:solidFill>
                <a:latin typeface="Arial" panose="020B0604020202020204" pitchFamily="34" charset="0"/>
              </a:defRPr>
            </a:lvl2pPr>
            <a:lvl3pPr marL="1143000" indent="-228600" defTabSz="4389755" eaLnBrk="0" hangingPunct="0">
              <a:defRPr sz="2200">
                <a:solidFill>
                  <a:schemeClr val="tx1"/>
                </a:solidFill>
                <a:latin typeface="Arial" panose="020B0604020202020204" pitchFamily="34" charset="0"/>
              </a:defRPr>
            </a:lvl3pPr>
            <a:lvl4pPr marL="1600200" indent="-228600" defTabSz="4389755" eaLnBrk="0" hangingPunct="0">
              <a:defRPr sz="2200">
                <a:solidFill>
                  <a:schemeClr val="tx1"/>
                </a:solidFill>
                <a:latin typeface="Arial" panose="020B0604020202020204" pitchFamily="34" charset="0"/>
              </a:defRPr>
            </a:lvl4pPr>
            <a:lvl5pPr marL="2057400" indent="-228600" defTabSz="4389755" eaLnBrk="0" hangingPunct="0">
              <a:defRPr sz="2200">
                <a:solidFill>
                  <a:schemeClr val="tx1"/>
                </a:solidFill>
                <a:latin typeface="Arial" panose="020B0604020202020204" pitchFamily="34" charset="0"/>
              </a:defRPr>
            </a:lvl5pPr>
            <a:lvl6pPr marL="2514600" indent="-228600" defTabSz="4389755"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755"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755"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755" eaLnBrk="0" fontAlgn="base" hangingPunct="0">
              <a:spcBef>
                <a:spcPct val="0"/>
              </a:spcBef>
              <a:spcAft>
                <a:spcPct val="0"/>
              </a:spcAft>
              <a:defRPr sz="2200">
                <a:solidFill>
                  <a:schemeClr val="tx1"/>
                </a:solidFill>
                <a:latin typeface="Arial" panose="020B0604020202020204" pitchFamily="34" charset="0"/>
              </a:defRPr>
            </a:lvl9pPr>
          </a:lstStyle>
          <a:p>
            <a:pPr marL="0" marR="0" lvl="0" indent="0" algn="ctr" defTabSz="4389755" rtl="0" eaLnBrk="1" fontAlgn="auto" latinLnBrk="0" hangingPunct="1">
              <a:lnSpc>
                <a:spcPct val="100000"/>
              </a:lnSpc>
              <a:spcBef>
                <a:spcPts val="0"/>
              </a:spcBef>
              <a:spcAft>
                <a:spcPts val="0"/>
              </a:spcAft>
              <a:buClrTx/>
              <a:buSzTx/>
              <a:buFontTx/>
              <a:buNone/>
              <a:tabLst/>
              <a:defRPr/>
            </a:pPr>
            <a:r>
              <a:rPr kumimoji="0" lang="en-US" sz="246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Chart 1.</a:t>
            </a:r>
            <a:r>
              <a:rPr kumimoji="0" lang="en-US" sz="246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Label in 24pt Calibri.</a:t>
            </a:r>
          </a:p>
        </p:txBody>
      </p:sp>
      <p:pic>
        <p:nvPicPr>
          <p:cNvPr id="8" name="Picture 1" descr="IMG_256"/>
          <p:cNvPicPr>
            <a:picLocks noChangeAspect="1"/>
          </p:cNvPicPr>
          <p:nvPr/>
        </p:nvPicPr>
        <p:blipFill>
          <a:blip r:embed="rId6"/>
          <a:stretch>
            <a:fillRect/>
          </a:stretch>
        </p:blipFill>
        <p:spPr>
          <a:xfrm>
            <a:off x="151765" y="227965"/>
            <a:ext cx="7543165" cy="4044315"/>
          </a:xfrm>
          <a:prstGeom prst="rect">
            <a:avLst/>
          </a:prstGeom>
          <a:noFill/>
          <a:ln w="9525">
            <a:noFill/>
          </a:ln>
        </p:spPr>
      </p:pic>
      <p:sp>
        <p:nvSpPr>
          <p:cNvPr id="16" name="Text Box 15"/>
          <p:cNvSpPr txBox="1"/>
          <p:nvPr/>
        </p:nvSpPr>
        <p:spPr>
          <a:xfrm>
            <a:off x="7099935" y="-635"/>
            <a:ext cx="25691465" cy="1106805"/>
          </a:xfrm>
          <a:prstGeom prst="rect">
            <a:avLst/>
          </a:prstGeom>
          <a:noFill/>
        </p:spPr>
        <p:txBody>
          <a:bodyPr wrap="square" rtlCol="0">
            <a:spAutoFit/>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6600" b="1" i="1" u="none" strike="noStrike" kern="1200" cap="none" spc="0" normalizeH="0" baseline="0" noProof="0">
                <a:ln>
                  <a:noFill/>
                </a:ln>
                <a:solidFill>
                  <a:prstClr val="white"/>
                </a:solidFill>
                <a:effectLst/>
                <a:uLnTx/>
                <a:uFillTx/>
                <a:latin typeface="Calibri"/>
                <a:ea typeface="+mn-ea"/>
                <a:cs typeface="+mn-cs"/>
              </a:rPr>
              <a:t>The 3</a:t>
            </a:r>
            <a:r>
              <a:rPr kumimoji="0" lang="en-US" sz="6600" b="1" i="1" u="none" strike="noStrike" kern="1200" cap="none" spc="0" normalizeH="0" baseline="30000" noProof="0">
                <a:ln>
                  <a:noFill/>
                </a:ln>
                <a:solidFill>
                  <a:prstClr val="white"/>
                </a:solidFill>
                <a:effectLst/>
                <a:uLnTx/>
                <a:uFillTx/>
                <a:latin typeface="Calibri"/>
                <a:ea typeface="+mn-ea"/>
                <a:cs typeface="+mn-cs"/>
              </a:rPr>
              <a:t>rd</a:t>
            </a:r>
            <a:r>
              <a:rPr kumimoji="0" lang="en-US" sz="6600" b="1" i="1" u="none" strike="noStrike" kern="1200" cap="none" spc="0" normalizeH="0" baseline="0" noProof="0">
                <a:ln>
                  <a:noFill/>
                </a:ln>
                <a:solidFill>
                  <a:prstClr val="white"/>
                </a:solidFill>
                <a:effectLst/>
                <a:uLnTx/>
                <a:uFillTx/>
                <a:latin typeface="Calibri"/>
                <a:ea typeface="+mn-ea"/>
                <a:cs typeface="+mn-cs"/>
              </a:rPr>
              <a:t> ENFO Student Research Workshop (ENFO-SRW)</a:t>
            </a:r>
          </a:p>
        </p:txBody>
      </p:sp>
    </p:spTree>
    <p:extLst>
      <p:ext uri="{BB962C8B-B14F-4D97-AF65-F5344CB8AC3E}">
        <p14:creationId xmlns:p14="http://schemas.microsoft.com/office/powerpoint/2010/main" val="1327167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828800" y="39547164"/>
            <a:ext cx="13350240" cy="3538220"/>
          </a:xfrm>
          <a:prstGeom prst="rect">
            <a:avLst/>
          </a:prstGeom>
          <a:noFill/>
          <a:extLst>
            <a:ext uri="{909E8E84-426E-40DD-AFC4-6F175D3DCCD1}">
              <a14:hiddenFill xmlns:a14="http://schemas.microsoft.com/office/drawing/2010/main">
                <a:solidFill>
                  <a:schemeClr val="accent1">
                    <a:lumMod val="40000"/>
                    <a:lumOff val="60000"/>
                  </a:schemeClr>
                </a:solidFill>
              </a14:hiddenFill>
            </a:ext>
          </a:extLst>
        </p:spPr>
        <p:txBody>
          <a:bodyPr wrap="square" rtlCol="0">
            <a:spAutoFit/>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sym typeface="+mn-ea"/>
              </a:rPr>
              <a:t>NGUYỄN THỊ VÂN LINH 			</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sym typeface="+mn-ea"/>
              </a:rPr>
              <a:t>Faculty of Food, Chemical and Environmental Sciences</a:t>
            </a:r>
          </a:p>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sym typeface="+mn-ea"/>
              </a:rPr>
              <a:t>Nguyen Tat Thanh University, Ho Chi Minh City, Vietnam</a:t>
            </a:r>
          </a:p>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sym typeface="+mn-ea"/>
              </a:rPr>
              <a:t>Website: https://kttpmt.ntt.edu.vn/</a:t>
            </a:r>
          </a:p>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sym typeface="+mn-ea"/>
              </a:rPr>
              <a:t>Phone: (+84) 19002039 - ext. 409</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sym typeface="+mn-ea"/>
              </a:rPr>
              <a:t>Email: ntvlinh141@gmail.com / ntvlinh@ntt.edu.vn</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sym typeface="+mn-ea"/>
              </a:rPr>
              <a:t>Cell phone: (+84) 903570019 </a:t>
            </a:r>
          </a:p>
        </p:txBody>
      </p:sp>
      <p:sp>
        <p:nvSpPr>
          <p:cNvPr id="25" name="TextBox 24"/>
          <p:cNvSpPr txBox="1"/>
          <p:nvPr/>
        </p:nvSpPr>
        <p:spPr>
          <a:xfrm>
            <a:off x="1828800" y="38531800"/>
            <a:ext cx="2638671" cy="1015663"/>
          </a:xfrm>
          <a:prstGeom prst="rect">
            <a:avLst/>
          </a:prstGeom>
          <a:noFill/>
        </p:spPr>
        <p:txBody>
          <a:bodyPr wrap="none" rtlCol="0">
            <a:spAutoFit/>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Calibri"/>
                <a:ea typeface="+mn-ea"/>
                <a:cs typeface="+mn-cs"/>
              </a:rPr>
              <a:t>Contact</a:t>
            </a:r>
          </a:p>
        </p:txBody>
      </p:sp>
      <p:sp>
        <p:nvSpPr>
          <p:cNvPr id="26" name="TextBox 25"/>
          <p:cNvSpPr txBox="1"/>
          <p:nvPr/>
        </p:nvSpPr>
        <p:spPr>
          <a:xfrm>
            <a:off x="16981805" y="39547165"/>
            <a:ext cx="14963140" cy="4274185"/>
          </a:xfrm>
          <a:prstGeom prst="rect">
            <a:avLst/>
          </a:prstGeom>
          <a:noFill/>
        </p:spPr>
        <p:txBody>
          <a:bodyPr wrap="square" tIns="91440" bIns="91440" numCol="1" spcCol="457200" rtlCol="0">
            <a:noAutofit/>
          </a:bodyPr>
          <a:lstStyle/>
          <a:p>
            <a:pPr marL="457200" marR="0" lvl="0" indent="-457200" algn="just" defTabSz="438912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white"/>
                </a:solidFill>
                <a:effectLst/>
                <a:uLnTx/>
                <a:uFillTx/>
                <a:latin typeface="Calibri"/>
                <a:ea typeface="+mn-ea"/>
                <a:cs typeface="+mn-cs"/>
                <a:sym typeface="+mn-ea"/>
              </a:rPr>
              <a:t>Akpinar, E. K. (2006). </a:t>
            </a:r>
            <a:r>
              <a:rPr kumimoji="0" lang="en-US" sz="2200" b="0" i="1" u="none" strike="noStrike" kern="1200" cap="none" spc="0" normalizeH="0" baseline="0" noProof="0" dirty="0">
                <a:ln>
                  <a:noFill/>
                </a:ln>
                <a:solidFill>
                  <a:prstClr val="white"/>
                </a:solidFill>
                <a:effectLst/>
                <a:uLnTx/>
                <a:uFillTx/>
                <a:latin typeface="Calibri"/>
                <a:ea typeface="+mn-ea"/>
                <a:cs typeface="+mn-cs"/>
                <a:sym typeface="+mn-ea"/>
              </a:rPr>
              <a:t>Determination of suitable thin layer drying curve model for some vegetables and fruits</a:t>
            </a:r>
            <a:r>
              <a:rPr kumimoji="0" lang="en-US" sz="2200" b="0" i="0" u="none" strike="noStrike" kern="1200" cap="none" spc="0" normalizeH="0" baseline="0" noProof="0" dirty="0">
                <a:ln>
                  <a:noFill/>
                </a:ln>
                <a:solidFill>
                  <a:prstClr val="white"/>
                </a:solidFill>
                <a:effectLst/>
                <a:uLnTx/>
                <a:uFillTx/>
                <a:latin typeface="Calibri"/>
                <a:ea typeface="+mn-ea"/>
                <a:cs typeface="+mn-cs"/>
                <a:sym typeface="+mn-ea"/>
              </a:rPr>
              <a:t>. J. Food Eng., 73, 75–84.</a:t>
            </a:r>
            <a:endParaRPr kumimoji="0" lang="en-US" sz="2200" b="0" i="0" u="none" strike="noStrike" kern="1200" cap="none" spc="0" normalizeH="0" baseline="0" noProof="0" dirty="0">
              <a:ln>
                <a:noFill/>
              </a:ln>
              <a:solidFill>
                <a:prstClr val="white"/>
              </a:solidFill>
              <a:effectLst/>
              <a:uLnTx/>
              <a:uFillTx/>
              <a:latin typeface="Calibri"/>
              <a:ea typeface="+mn-ea"/>
              <a:cs typeface="+mn-cs"/>
            </a:endParaRPr>
          </a:p>
          <a:p>
            <a:pPr marL="457200" marR="0" lvl="0" indent="-457200" algn="just" defTabSz="438912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white"/>
                </a:solidFill>
                <a:effectLst/>
                <a:uLnTx/>
                <a:uFillTx/>
                <a:latin typeface="Calibri"/>
                <a:ea typeface="+mn-ea"/>
                <a:cs typeface="+mn-cs"/>
                <a:sym typeface="+mn-ea"/>
              </a:rPr>
              <a:t>Özbek, B., &amp; Dadali, G. (2007). </a:t>
            </a:r>
            <a:r>
              <a:rPr kumimoji="0" lang="en-US" sz="2200" b="0" i="1" u="none" strike="noStrike" kern="1200" cap="none" spc="0" normalizeH="0" baseline="0" noProof="0" dirty="0">
                <a:ln>
                  <a:noFill/>
                </a:ln>
                <a:solidFill>
                  <a:prstClr val="white"/>
                </a:solidFill>
                <a:effectLst/>
                <a:uLnTx/>
                <a:uFillTx/>
                <a:latin typeface="Calibri"/>
                <a:ea typeface="+mn-ea"/>
                <a:cs typeface="+mn-cs"/>
                <a:sym typeface="+mn-ea"/>
              </a:rPr>
              <a:t>Thin-layer drying characteristics and modelling of mint leaves undergoing microwave treatment</a:t>
            </a:r>
            <a:r>
              <a:rPr kumimoji="0" lang="en-US" sz="2200" b="0" i="0" u="none" strike="noStrike" kern="1200" cap="none" spc="0" normalizeH="0" baseline="0" noProof="0" dirty="0">
                <a:ln>
                  <a:noFill/>
                </a:ln>
                <a:solidFill>
                  <a:prstClr val="white"/>
                </a:solidFill>
                <a:effectLst/>
                <a:uLnTx/>
                <a:uFillTx/>
                <a:latin typeface="Calibri"/>
                <a:ea typeface="+mn-ea"/>
                <a:cs typeface="+mn-cs"/>
                <a:sym typeface="+mn-ea"/>
              </a:rPr>
              <a:t>. Journal of Food Engineering, 83(4), 541–549.</a:t>
            </a:r>
            <a:endParaRPr kumimoji="0" lang="en-US" sz="2200" b="0" i="0" u="none" strike="noStrike" kern="1200" cap="none" spc="0" normalizeH="0" baseline="0" noProof="0" dirty="0">
              <a:ln>
                <a:noFill/>
              </a:ln>
              <a:solidFill>
                <a:prstClr val="white"/>
              </a:solidFill>
              <a:effectLst/>
              <a:uLnTx/>
              <a:uFillTx/>
              <a:latin typeface="Calibri"/>
              <a:ea typeface="+mn-ea"/>
              <a:cs typeface="+mn-cs"/>
            </a:endParaRPr>
          </a:p>
          <a:p>
            <a:pPr marL="457200" marR="0" lvl="0" indent="-457200" algn="just" defTabSz="438912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white"/>
                </a:solidFill>
                <a:effectLst/>
                <a:uLnTx/>
                <a:uFillTx/>
                <a:latin typeface="Calibri"/>
                <a:ea typeface="+mn-ea"/>
                <a:cs typeface="+mn-cs"/>
              </a:rPr>
              <a:t>Sarimeseli, A. (2011). </a:t>
            </a:r>
            <a:r>
              <a:rPr kumimoji="0" lang="en-US" sz="2200" b="0" i="1" u="none" strike="noStrike" kern="1200" cap="none" spc="0" normalizeH="0" baseline="0" noProof="0" dirty="0">
                <a:ln>
                  <a:noFill/>
                </a:ln>
                <a:solidFill>
                  <a:prstClr val="white"/>
                </a:solidFill>
                <a:effectLst/>
                <a:uLnTx/>
                <a:uFillTx/>
                <a:latin typeface="Calibri"/>
                <a:ea typeface="+mn-ea"/>
                <a:cs typeface="+mn-cs"/>
              </a:rPr>
              <a:t>Microwave drying characteristics of coriander (Coriandrum sativum L.) leaves</a:t>
            </a:r>
            <a:r>
              <a:rPr kumimoji="0" lang="en-US" sz="2200" b="0" i="0" u="none" strike="noStrike" kern="1200" cap="none" spc="0" normalizeH="0" baseline="0" noProof="0" dirty="0">
                <a:ln>
                  <a:noFill/>
                </a:ln>
                <a:solidFill>
                  <a:prstClr val="white"/>
                </a:solidFill>
                <a:effectLst/>
                <a:uLnTx/>
                <a:uFillTx/>
                <a:latin typeface="Calibri"/>
                <a:ea typeface="+mn-ea"/>
                <a:cs typeface="+mn-cs"/>
              </a:rPr>
              <a:t>. Energy Conversion and Management, 52(2), 1449–1453.</a:t>
            </a:r>
          </a:p>
          <a:p>
            <a:pPr marL="457200" marR="0" lvl="0" indent="-457200" algn="just" defTabSz="438912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white"/>
                </a:solidFill>
                <a:effectLst/>
                <a:uLnTx/>
                <a:uFillTx/>
                <a:latin typeface="Calibri"/>
                <a:ea typeface="+mn-ea"/>
                <a:cs typeface="+mn-cs"/>
              </a:rPr>
              <a:t>Soysal, Y., Öztekin, S., &amp; Eren, Ö. (2006). </a:t>
            </a:r>
            <a:r>
              <a:rPr kumimoji="0" lang="en-US" sz="2200" b="0" i="1" u="none" strike="noStrike" kern="1200" cap="none" spc="0" normalizeH="0" baseline="0" noProof="0" dirty="0">
                <a:ln>
                  <a:noFill/>
                </a:ln>
                <a:solidFill>
                  <a:prstClr val="white"/>
                </a:solidFill>
                <a:effectLst/>
                <a:uLnTx/>
                <a:uFillTx/>
                <a:latin typeface="Calibri"/>
                <a:ea typeface="+mn-ea"/>
                <a:cs typeface="+mn-cs"/>
              </a:rPr>
              <a:t>Microwave Drying of Parsley: Modelling, Kinetics, and Energy Aspects</a:t>
            </a:r>
            <a:r>
              <a:rPr kumimoji="0" lang="en-US" sz="2200" b="0" i="0" u="none" strike="noStrike" kern="1200" cap="none" spc="0" normalizeH="0" baseline="0" noProof="0" dirty="0">
                <a:ln>
                  <a:noFill/>
                </a:ln>
                <a:solidFill>
                  <a:prstClr val="white"/>
                </a:solidFill>
                <a:effectLst/>
                <a:uLnTx/>
                <a:uFillTx/>
                <a:latin typeface="Calibri"/>
                <a:ea typeface="+mn-ea"/>
                <a:cs typeface="+mn-cs"/>
              </a:rPr>
              <a:t>. Biosystems Engineering, 93(4), 403–413. </a:t>
            </a:r>
          </a:p>
          <a:p>
            <a:pPr marL="457200" marR="0" lvl="0" indent="-457200" algn="just" defTabSz="438912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white"/>
                </a:solidFill>
                <a:effectLst/>
                <a:uLnTx/>
                <a:uFillTx/>
                <a:latin typeface="Calibri"/>
                <a:ea typeface="+mn-ea"/>
                <a:cs typeface="+mn-cs"/>
              </a:rPr>
              <a:t>Yaldiz, O., Ertekin, C., &amp; Uzun, H. I. (2001). </a:t>
            </a:r>
            <a:r>
              <a:rPr kumimoji="0" lang="en-US" sz="2200" b="0" i="1" u="none" strike="noStrike" kern="1200" cap="none" spc="0" normalizeH="0" baseline="0" noProof="0" dirty="0">
                <a:ln>
                  <a:noFill/>
                </a:ln>
                <a:solidFill>
                  <a:prstClr val="white"/>
                </a:solidFill>
                <a:effectLst/>
                <a:uLnTx/>
                <a:uFillTx/>
                <a:latin typeface="Calibri"/>
                <a:ea typeface="+mn-ea"/>
                <a:cs typeface="+mn-cs"/>
              </a:rPr>
              <a:t>Mathematical modeling of thin layer solar drying of sultana grapes</a:t>
            </a:r>
            <a:r>
              <a:rPr kumimoji="0" lang="en-US" sz="2200" b="0" i="0" u="none" strike="noStrike" kern="1200" cap="none" spc="0" normalizeH="0" baseline="0" noProof="0" dirty="0">
                <a:ln>
                  <a:noFill/>
                </a:ln>
                <a:solidFill>
                  <a:prstClr val="white"/>
                </a:solidFill>
                <a:effectLst/>
                <a:uLnTx/>
                <a:uFillTx/>
                <a:latin typeface="Calibri"/>
                <a:ea typeface="+mn-ea"/>
                <a:cs typeface="+mn-cs"/>
              </a:rPr>
              <a:t>. Energy, 26(5), 457–465. </a:t>
            </a:r>
          </a:p>
          <a:p>
            <a:pPr marL="457200" marR="0" lvl="0" indent="-457200" algn="just" defTabSz="438912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white"/>
                </a:solidFill>
                <a:effectLst/>
                <a:uLnTx/>
                <a:uFillTx/>
                <a:latin typeface="Calibri"/>
                <a:ea typeface="+mn-ea"/>
                <a:cs typeface="+mn-cs"/>
              </a:rPr>
              <a:t>Tan, S. P., Kha, T. C., Parks, S. E., &amp; Roach, P. D. (2016). </a:t>
            </a:r>
            <a:r>
              <a:rPr kumimoji="0" lang="en-US" sz="2200" b="0" i="1" u="none" strike="noStrike" kern="1200" cap="none" spc="0" normalizeH="0" baseline="0" noProof="0" dirty="0">
                <a:ln>
                  <a:noFill/>
                </a:ln>
                <a:solidFill>
                  <a:prstClr val="white"/>
                </a:solidFill>
                <a:effectLst/>
                <a:uLnTx/>
                <a:uFillTx/>
                <a:latin typeface="Calibri"/>
                <a:ea typeface="+mn-ea"/>
                <a:cs typeface="+mn-cs"/>
              </a:rPr>
              <a:t>Bitter melon ( Momordica charantia L.) bioactive composition and health benefits: A review.</a:t>
            </a:r>
            <a:r>
              <a:rPr kumimoji="0" lang="en-US" sz="2200" b="0" i="0" u="none" strike="noStrike" kern="1200" cap="none" spc="0" normalizeH="0" baseline="0" noProof="0" dirty="0">
                <a:ln>
                  <a:noFill/>
                </a:ln>
                <a:solidFill>
                  <a:prstClr val="white"/>
                </a:solidFill>
                <a:effectLst/>
                <a:uLnTx/>
                <a:uFillTx/>
                <a:latin typeface="Calibri"/>
                <a:ea typeface="+mn-ea"/>
                <a:cs typeface="+mn-cs"/>
              </a:rPr>
              <a:t> Food Reviews International, 32(2), 181–202. </a:t>
            </a:r>
          </a:p>
          <a:p>
            <a:pPr marL="457200" marR="0" lvl="0" indent="-457200" algn="just" defTabSz="4389120" rtl="0" eaLnBrk="1" fontAlgn="auto" latinLnBrk="0" hangingPunct="1">
              <a:lnSpc>
                <a:spcPct val="100000"/>
              </a:lnSpc>
              <a:spcBef>
                <a:spcPts val="0"/>
              </a:spcBef>
              <a:spcAft>
                <a:spcPts val="0"/>
              </a:spcAft>
              <a:buClrTx/>
              <a:buSzTx/>
              <a:buFont typeface="+mj-lt"/>
              <a:buAutoNum type="arabicPeriod"/>
              <a:tabLst/>
              <a:defRPr/>
            </a:pPr>
            <a:endParaRPr kumimoji="0" lang="en-US" sz="22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TextBox 26"/>
          <p:cNvSpPr txBox="1"/>
          <p:nvPr/>
        </p:nvSpPr>
        <p:spPr>
          <a:xfrm>
            <a:off x="16982440" y="38531800"/>
            <a:ext cx="3689793" cy="1015663"/>
          </a:xfrm>
          <a:prstGeom prst="rect">
            <a:avLst/>
          </a:prstGeom>
          <a:noFill/>
        </p:spPr>
        <p:txBody>
          <a:bodyPr wrap="none" rtlCol="0">
            <a:spAutoFit/>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Calibri"/>
                <a:ea typeface="+mn-ea"/>
                <a:cs typeface="+mn-cs"/>
              </a:rPr>
              <a:t>References</a:t>
            </a:r>
          </a:p>
        </p:txBody>
      </p:sp>
      <p:sp>
        <p:nvSpPr>
          <p:cNvPr id="10" name="Text Box 189"/>
          <p:cNvSpPr txBox="1">
            <a:spLocks noChangeArrowheads="1"/>
          </p:cNvSpPr>
          <p:nvPr/>
        </p:nvSpPr>
        <p:spPr bwMode="auto">
          <a:xfrm>
            <a:off x="1828800" y="7086600"/>
            <a:ext cx="14173200" cy="2212340"/>
          </a:xfrm>
          <a:prstGeom prst="rect">
            <a:avLst/>
          </a:prstGeom>
          <a:solidFill>
            <a:schemeClr val="bg1"/>
          </a:solidFill>
          <a:ln w="38100">
            <a:solidFill>
              <a:schemeClr val="accent1">
                <a:lumMod val="75000"/>
              </a:schemeClr>
            </a:solidFill>
          </a:ln>
          <a:effectLst/>
        </p:spPr>
        <p:txBody>
          <a:bodyPr lIns="182880" tIns="182880" rIns="182880" bIns="182880">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marL="0" marR="0" lvl="0" indent="0" algn="just" defTabSz="438912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mn-ea"/>
              </a:rPr>
              <a:t>- Effects of Mirowave powers on Drying curves; Drying rate curves</a:t>
            </a:r>
          </a:p>
          <a:p>
            <a:pPr marL="0" marR="0" lvl="0" indent="0" algn="just" defTabSz="438912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mn-ea"/>
              </a:rPr>
              <a:t>- Finding the best model fits the experimental data</a:t>
            </a:r>
          </a:p>
          <a:p>
            <a:pPr marL="0" marR="0" lvl="0" indent="0" algn="just" defTabSz="438912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mn-ea"/>
              </a:rPr>
              <a:t>- Determination of the diffusivity values </a:t>
            </a:r>
          </a:p>
        </p:txBody>
      </p:sp>
      <p:sp>
        <p:nvSpPr>
          <p:cNvPr id="32" name="Rectangle 31"/>
          <p:cNvSpPr/>
          <p:nvPr/>
        </p:nvSpPr>
        <p:spPr>
          <a:xfrm>
            <a:off x="1828800" y="6122035"/>
            <a:ext cx="14173200" cy="101473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9BBB59">
                    <a:lumMod val="20000"/>
                    <a:lumOff val="80000"/>
                  </a:srgbClr>
                </a:solidFill>
                <a:effectLst/>
                <a:uLnTx/>
                <a:uFillTx/>
                <a:latin typeface="Calibri"/>
                <a:ea typeface="+mn-ea"/>
                <a:cs typeface="+mn-cs"/>
              </a:rPr>
              <a:t>Purposes of Study</a:t>
            </a:r>
          </a:p>
        </p:txBody>
      </p:sp>
      <p:sp>
        <p:nvSpPr>
          <p:cNvPr id="15" name="Text Box 194"/>
          <p:cNvSpPr txBox="1">
            <a:spLocks noChangeArrowheads="1"/>
          </p:cNvSpPr>
          <p:nvPr/>
        </p:nvSpPr>
        <p:spPr bwMode="auto">
          <a:xfrm>
            <a:off x="16916400" y="9039225"/>
            <a:ext cx="5656580" cy="2581275"/>
          </a:xfrm>
          <a:prstGeom prst="rect">
            <a:avLst/>
          </a:prstGeom>
          <a:solidFill>
            <a:schemeClr val="bg1"/>
          </a:solidFill>
          <a:ln w="38100">
            <a:solidFill>
              <a:schemeClr val="accent1">
                <a:lumMod val="75000"/>
              </a:schemeClr>
            </a:solidFill>
          </a:ln>
          <a:effectLst/>
        </p:spPr>
        <p:txBody>
          <a:bodyPr wrap="square" lIns="182880" tIns="182880" rIns="182880" bIns="182880">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result revealed that higher power of microwave was the shorter drying drying time was</a:t>
            </a:r>
          </a:p>
        </p:txBody>
      </p:sp>
      <p:sp>
        <p:nvSpPr>
          <p:cNvPr id="33" name="Rectangle 32"/>
          <p:cNvSpPr/>
          <p:nvPr/>
        </p:nvSpPr>
        <p:spPr>
          <a:xfrm>
            <a:off x="1828800" y="9568180"/>
            <a:ext cx="14173200" cy="101473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9BBB59">
                    <a:lumMod val="20000"/>
                    <a:lumOff val="80000"/>
                  </a:srgbClr>
                </a:solidFill>
                <a:effectLst/>
                <a:uLnTx/>
                <a:uFillTx/>
                <a:latin typeface="Calibri"/>
                <a:ea typeface="+mn-ea"/>
                <a:cs typeface="+mn-cs"/>
                <a:sym typeface="+mn-ea"/>
              </a:rPr>
              <a:t>Methods and Materials</a:t>
            </a:r>
            <a:endParaRPr kumimoji="0" lang="en-US" sz="6000" b="1" i="0" u="none" strike="noStrike" kern="1200" cap="none" spc="0" normalizeH="0" baseline="0" noProof="0" dirty="0">
              <a:ln>
                <a:noFill/>
              </a:ln>
              <a:solidFill>
                <a:srgbClr val="9BBB59">
                  <a:lumMod val="20000"/>
                  <a:lumOff val="80000"/>
                </a:srgbClr>
              </a:solidFill>
              <a:effectLst/>
              <a:uLnTx/>
              <a:uFillTx/>
              <a:latin typeface="Calibri"/>
              <a:ea typeface="+mn-ea"/>
              <a:cs typeface="+mn-cs"/>
            </a:endParaRPr>
          </a:p>
        </p:txBody>
      </p:sp>
      <p:sp>
        <p:nvSpPr>
          <p:cNvPr id="34" name="Rectangle 33"/>
          <p:cNvSpPr/>
          <p:nvPr/>
        </p:nvSpPr>
        <p:spPr>
          <a:xfrm>
            <a:off x="1828800" y="26212800"/>
            <a:ext cx="14173200" cy="9144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9BBB59">
                    <a:lumMod val="20000"/>
                    <a:lumOff val="80000"/>
                  </a:srgbClr>
                </a:solidFill>
                <a:effectLst/>
                <a:uLnTx/>
                <a:uFillTx/>
                <a:latin typeface="Calibri"/>
                <a:ea typeface="+mn-ea"/>
                <a:cs typeface="+mn-cs"/>
              </a:rPr>
              <a:t>Methods and Materials</a:t>
            </a:r>
          </a:p>
        </p:txBody>
      </p:sp>
      <p:sp>
        <p:nvSpPr>
          <p:cNvPr id="14" name="Text Box 193"/>
          <p:cNvSpPr txBox="1">
            <a:spLocks noChangeArrowheads="1"/>
          </p:cNvSpPr>
          <p:nvPr/>
        </p:nvSpPr>
        <p:spPr bwMode="auto">
          <a:xfrm>
            <a:off x="16932910" y="34697035"/>
            <a:ext cx="14173200" cy="3597275"/>
          </a:xfrm>
          <a:prstGeom prst="rect">
            <a:avLst/>
          </a:prstGeom>
          <a:solidFill>
            <a:schemeClr val="bg1"/>
          </a:solidFill>
          <a:ln w="38100">
            <a:solidFill>
              <a:schemeClr val="accent1">
                <a:lumMod val="75000"/>
              </a:schemeClr>
            </a:solidFill>
          </a:ln>
          <a:effectLst/>
        </p:spPr>
        <p:txBody>
          <a:bodyPr wrap="square" lIns="182880" tIns="182880" rIns="182880" bIns="182880">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marL="0" marR="0" lvl="0" indent="0" algn="just" defTabSz="438912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Using microwave to dry bitter melon at low temperature plays a key role to force moisture out of the material and separate moisture diffusion from center to surface. The higher power reduces drying time, yet increases drying velocity and D</a:t>
            </a:r>
            <a:r>
              <a:rPr kumimoji="0" lang="en-US" sz="3000" b="0" i="0" u="none" strike="noStrike" kern="1200" cap="none" spc="0" normalizeH="0" baseline="-25000" noProof="0" dirty="0">
                <a:ln>
                  <a:noFill/>
                </a:ln>
                <a:solidFill>
                  <a:prstClr val="black"/>
                </a:solidFill>
                <a:effectLst/>
                <a:uLnTx/>
                <a:uFillTx/>
                <a:latin typeface="Calibri" panose="020F0502020204030204" pitchFamily="34" charset="0"/>
                <a:ea typeface="+mn-ea"/>
                <a:cs typeface="+mn-cs"/>
              </a:rPr>
              <a:t>eff</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Among five common investigated mathematical models, Midilli model showed the best result comparing with experimental data. Our result emphasizes that the kinetic of low-temperature microwave-assisted drying has three phaces. It initiates with evaporation controlled, following by diffusion controlled, and finish with the bond breakup. </a:t>
            </a:r>
          </a:p>
        </p:txBody>
      </p:sp>
      <p:sp>
        <p:nvSpPr>
          <p:cNvPr id="36" name="Rectangle 35"/>
          <p:cNvSpPr/>
          <p:nvPr/>
        </p:nvSpPr>
        <p:spPr>
          <a:xfrm>
            <a:off x="16932910" y="33782762"/>
            <a:ext cx="14173200" cy="9144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9BBB59">
                    <a:lumMod val="20000"/>
                    <a:lumOff val="80000"/>
                  </a:srgbClr>
                </a:solidFill>
                <a:effectLst/>
                <a:uLnTx/>
                <a:uFillTx/>
                <a:latin typeface="Calibri"/>
                <a:ea typeface="+mn-ea"/>
                <a:cs typeface="+mn-cs"/>
              </a:rPr>
              <a:t>Conclusions</a:t>
            </a:r>
          </a:p>
        </p:txBody>
      </p:sp>
      <p:sp>
        <p:nvSpPr>
          <p:cNvPr id="45" name="Rectangle 44"/>
          <p:cNvSpPr/>
          <p:nvPr/>
        </p:nvSpPr>
        <p:spPr>
          <a:xfrm>
            <a:off x="16916400" y="6172200"/>
            <a:ext cx="14173200" cy="9144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9BBB59">
                    <a:lumMod val="20000"/>
                    <a:lumOff val="80000"/>
                  </a:srgbClr>
                </a:solidFill>
                <a:effectLst/>
                <a:uLnTx/>
                <a:uFillTx/>
                <a:latin typeface="Calibri"/>
                <a:ea typeface="+mn-ea"/>
                <a:cs typeface="+mn-cs"/>
              </a:rPr>
              <a:t>Results</a:t>
            </a:r>
          </a:p>
        </p:txBody>
      </p:sp>
      <p:sp>
        <p:nvSpPr>
          <p:cNvPr id="53" name="Text Box 180"/>
          <p:cNvSpPr txBox="1">
            <a:spLocks noChangeArrowheads="1"/>
          </p:cNvSpPr>
          <p:nvPr/>
        </p:nvSpPr>
        <p:spPr bwMode="auto">
          <a:xfrm>
            <a:off x="16982440" y="23015575"/>
            <a:ext cx="14250035"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120" eaLnBrk="0" hangingPunct="0">
              <a:defRPr sz="2200">
                <a:solidFill>
                  <a:schemeClr val="tx1"/>
                </a:solidFill>
                <a:latin typeface="Arial" panose="020B0604020202020204" pitchFamily="34" charset="0"/>
              </a:defRPr>
            </a:lvl1pPr>
            <a:lvl2pPr marL="742950" indent="-285750" defTabSz="4389120" eaLnBrk="0" hangingPunct="0">
              <a:defRPr sz="2200">
                <a:solidFill>
                  <a:schemeClr val="tx1"/>
                </a:solidFill>
                <a:latin typeface="Arial" panose="020B0604020202020204" pitchFamily="34" charset="0"/>
              </a:defRPr>
            </a:lvl2pPr>
            <a:lvl3pPr marL="1143000" indent="-228600" defTabSz="4389120" eaLnBrk="0" hangingPunct="0">
              <a:defRPr sz="2200">
                <a:solidFill>
                  <a:schemeClr val="tx1"/>
                </a:solidFill>
                <a:latin typeface="Arial" panose="020B0604020202020204" pitchFamily="34" charset="0"/>
              </a:defRPr>
            </a:lvl3pPr>
            <a:lvl4pPr marL="1600200" indent="-228600" defTabSz="4389120" eaLnBrk="0" hangingPunct="0">
              <a:defRPr sz="2200">
                <a:solidFill>
                  <a:schemeClr val="tx1"/>
                </a:solidFill>
                <a:latin typeface="Arial" panose="020B0604020202020204" pitchFamily="34" charset="0"/>
              </a:defRPr>
            </a:lvl4pPr>
            <a:lvl5pPr marL="2057400" indent="-228600" defTabSz="4389120" eaLnBrk="0" hangingPunct="0">
              <a:defRPr sz="2200">
                <a:solidFill>
                  <a:schemeClr val="tx1"/>
                </a:solidFill>
                <a:latin typeface="Arial" panose="020B0604020202020204" pitchFamily="34" charset="0"/>
              </a:defRPr>
            </a:lvl5pPr>
            <a:lvl6pPr marL="2514600" indent="-228600" defTabSz="4389120"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120"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120"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120" eaLnBrk="0" fontAlgn="base" hangingPunct="0">
              <a:spcBef>
                <a:spcPct val="0"/>
              </a:spcBef>
              <a:spcAft>
                <a:spcPct val="0"/>
              </a:spcAft>
              <a:defRPr sz="2200">
                <a:solidFill>
                  <a:schemeClr val="tx1"/>
                </a:solidFill>
                <a:latin typeface="Arial" panose="020B0604020202020204" pitchFamily="34" charset="0"/>
              </a:defRPr>
            </a:lvl9pPr>
          </a:lstStyle>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Table 2.</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The results of non-linear regression analyis in low-temperature drying assisted microwave of bitter melon slices at different output</a:t>
            </a:r>
          </a:p>
        </p:txBody>
      </p:sp>
      <p:sp>
        <p:nvSpPr>
          <p:cNvPr id="37" name="Text Box 180"/>
          <p:cNvSpPr txBox="1">
            <a:spLocks noChangeArrowheads="1"/>
          </p:cNvSpPr>
          <p:nvPr/>
        </p:nvSpPr>
        <p:spPr bwMode="auto">
          <a:xfrm>
            <a:off x="17051020" y="22233255"/>
            <a:ext cx="1004443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120" eaLnBrk="0" hangingPunct="0">
              <a:defRPr sz="2200">
                <a:solidFill>
                  <a:schemeClr val="tx1"/>
                </a:solidFill>
                <a:latin typeface="Arial" panose="020B0604020202020204" pitchFamily="34" charset="0"/>
              </a:defRPr>
            </a:lvl1pPr>
            <a:lvl2pPr marL="742950" indent="-285750" defTabSz="4389120" eaLnBrk="0" hangingPunct="0">
              <a:defRPr sz="2200">
                <a:solidFill>
                  <a:schemeClr val="tx1"/>
                </a:solidFill>
                <a:latin typeface="Arial" panose="020B0604020202020204" pitchFamily="34" charset="0"/>
              </a:defRPr>
            </a:lvl2pPr>
            <a:lvl3pPr marL="1143000" indent="-228600" defTabSz="4389120" eaLnBrk="0" hangingPunct="0">
              <a:defRPr sz="2200">
                <a:solidFill>
                  <a:schemeClr val="tx1"/>
                </a:solidFill>
                <a:latin typeface="Arial" panose="020B0604020202020204" pitchFamily="34" charset="0"/>
              </a:defRPr>
            </a:lvl3pPr>
            <a:lvl4pPr marL="1600200" indent="-228600" defTabSz="4389120" eaLnBrk="0" hangingPunct="0">
              <a:defRPr sz="2200">
                <a:solidFill>
                  <a:schemeClr val="tx1"/>
                </a:solidFill>
                <a:latin typeface="Arial" panose="020B0604020202020204" pitchFamily="34" charset="0"/>
              </a:defRPr>
            </a:lvl4pPr>
            <a:lvl5pPr marL="2057400" indent="-228600" defTabSz="4389120" eaLnBrk="0" hangingPunct="0">
              <a:defRPr sz="2200">
                <a:solidFill>
                  <a:schemeClr val="tx1"/>
                </a:solidFill>
                <a:latin typeface="Arial" panose="020B0604020202020204" pitchFamily="34" charset="0"/>
              </a:defRPr>
            </a:lvl5pPr>
            <a:lvl6pPr marL="2514600" indent="-228600" defTabSz="4389120"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120"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120"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120" eaLnBrk="0" fontAlgn="base" hangingPunct="0">
              <a:spcBef>
                <a:spcPct val="0"/>
              </a:spcBef>
              <a:spcAft>
                <a:spcPct val="0"/>
              </a:spcAft>
              <a:defRPr sz="2200">
                <a:solidFill>
                  <a:schemeClr val="tx1"/>
                </a:solidFill>
                <a:latin typeface="Arial" panose="020B0604020202020204" pitchFamily="34" charset="0"/>
              </a:defRPr>
            </a:lvl9pPr>
          </a:lstStyle>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Chart 2.</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Drying rate curves at different power levels of micorwave</a:t>
            </a:r>
          </a:p>
        </p:txBody>
      </p:sp>
      <p:sp>
        <p:nvSpPr>
          <p:cNvPr id="2" name="Text Box 189"/>
          <p:cNvSpPr txBox="1">
            <a:spLocks noChangeArrowheads="1"/>
          </p:cNvSpPr>
          <p:nvPr/>
        </p:nvSpPr>
        <p:spPr bwMode="auto">
          <a:xfrm>
            <a:off x="1828800" y="10532745"/>
            <a:ext cx="14173200" cy="21541105"/>
          </a:xfrm>
          <a:prstGeom prst="rect">
            <a:avLst/>
          </a:prstGeom>
          <a:solidFill>
            <a:schemeClr val="bg1"/>
          </a:solidFill>
          <a:ln w="38100">
            <a:solidFill>
              <a:schemeClr val="accent1">
                <a:lumMod val="75000"/>
              </a:schemeClr>
            </a:solidFill>
          </a:ln>
          <a:effectLst/>
        </p:spPr>
        <p:txBody>
          <a:bodyPr lIns="182880" tIns="182880" rIns="182880" bIns="182880">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marL="0" marR="0" lvl="0" indent="0" algn="just" defTabSz="438912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4F81BD">
                    <a:lumMod val="50000"/>
                  </a:srgbClr>
                </a:solidFill>
                <a:effectLst/>
                <a:uLnTx/>
                <a:uFillTx/>
                <a:latin typeface="Calibri" panose="020F0502020204030204" pitchFamily="34" charset="0"/>
                <a:ea typeface="+mn-ea"/>
                <a:cs typeface="+mn-cs"/>
                <a:sym typeface="+mn-ea"/>
              </a:rPr>
              <a:t>Materials</a:t>
            </a:r>
            <a:r>
              <a:rPr kumimoji="0" lang="en-US" sz="3200" b="1"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mn-ea"/>
                <a:cs typeface="+mn-cs"/>
                <a:sym typeface="+mn-ea"/>
              </a:rPr>
              <a:t>: </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mn-ea"/>
              </a:rPr>
              <a:t>Fresh bitter melons (</a:t>
            </a:r>
            <a:r>
              <a:rPr kumimoji="0" lang="en-US" sz="32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mn-ea"/>
              </a:rPr>
              <a:t>Momordica charantia </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mn-ea"/>
              </a:rPr>
              <a:t>L.) is 13.74 kg water / kg dried matter with 5 mm thickness. </a:t>
            </a:r>
          </a:p>
          <a:p>
            <a:pPr marL="0" marR="0" lvl="0" indent="0" algn="just"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7" name="Picture 6"/>
          <p:cNvPicPr>
            <a:picLocks noChangeAspect="1"/>
          </p:cNvPicPr>
          <p:nvPr/>
        </p:nvPicPr>
        <p:blipFill>
          <a:blip r:embed="rId4"/>
          <a:stretch>
            <a:fillRect/>
          </a:stretch>
        </p:blipFill>
        <p:spPr>
          <a:xfrm>
            <a:off x="5999480" y="19941540"/>
            <a:ext cx="8703310" cy="5043805"/>
          </a:xfrm>
          <a:prstGeom prst="rect">
            <a:avLst/>
          </a:prstGeom>
        </p:spPr>
      </p:pic>
      <p:grpSp>
        <p:nvGrpSpPr>
          <p:cNvPr id="16" name="Group 35"/>
          <p:cNvGrpSpPr/>
          <p:nvPr/>
        </p:nvGrpSpPr>
        <p:grpSpPr>
          <a:xfrm>
            <a:off x="4935220" y="16828135"/>
            <a:ext cx="10765790" cy="2347595"/>
            <a:chOff x="0" y="0"/>
            <a:chExt cx="4498594" cy="1733703"/>
          </a:xfrm>
        </p:grpSpPr>
        <p:sp>
          <p:nvSpPr>
            <p:cNvPr id="22" name="Rectangle 22"/>
            <p:cNvSpPr/>
            <p:nvPr/>
          </p:nvSpPr>
          <p:spPr>
            <a:xfrm>
              <a:off x="2596896" y="731520"/>
              <a:ext cx="869950" cy="270510"/>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altLang="zh-CN" sz="24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a:cs typeface="Times New Roman" panose="02020603050405020304"/>
                  <a:sym typeface="Times New Roman" panose="02020603050405020304"/>
                </a:rPr>
                <a:t>Drying chamber</a:t>
              </a:r>
            </a:p>
          </p:txBody>
        </p:sp>
        <p:sp>
          <p:nvSpPr>
            <p:cNvPr id="23" name="Rectangle 23"/>
            <p:cNvSpPr/>
            <p:nvPr/>
          </p:nvSpPr>
          <p:spPr>
            <a:xfrm>
              <a:off x="929030" y="731520"/>
              <a:ext cx="869950" cy="270510"/>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altLang="zh-CN" sz="24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a:cs typeface="Times New Roman" panose="02020603050405020304"/>
                  <a:sym typeface="Times New Roman" panose="02020603050405020304"/>
                </a:rPr>
                <a:t>Condenser</a:t>
              </a:r>
            </a:p>
          </p:txBody>
        </p:sp>
        <p:sp>
          <p:nvSpPr>
            <p:cNvPr id="17" name="Rectangle 24"/>
            <p:cNvSpPr/>
            <p:nvPr/>
          </p:nvSpPr>
          <p:spPr>
            <a:xfrm>
              <a:off x="0" y="1009498"/>
              <a:ext cx="877824" cy="438912"/>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altLang="zh-CN" sz="24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a:cs typeface="Times New Roman" panose="02020603050405020304"/>
                  <a:sym typeface="Times New Roman" panose="02020603050405020304"/>
                </a:rPr>
                <a:t>Input Air</a:t>
              </a:r>
            </a:p>
          </p:txBody>
        </p:sp>
        <p:sp>
          <p:nvSpPr>
            <p:cNvPr id="18" name="Rectangle 25"/>
            <p:cNvSpPr/>
            <p:nvPr/>
          </p:nvSpPr>
          <p:spPr>
            <a:xfrm>
              <a:off x="1748333" y="1024128"/>
              <a:ext cx="877824" cy="438912"/>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altLang="zh-CN" sz="24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a:cs typeface="Times New Roman" panose="02020603050405020304"/>
                  <a:sym typeface="Times New Roman" panose="02020603050405020304"/>
                </a:rPr>
                <a:t>Dry Air</a:t>
              </a:r>
            </a:p>
          </p:txBody>
        </p:sp>
        <p:sp>
          <p:nvSpPr>
            <p:cNvPr id="19" name="Rectangle 26"/>
            <p:cNvSpPr/>
            <p:nvPr/>
          </p:nvSpPr>
          <p:spPr>
            <a:xfrm>
              <a:off x="3621024" y="1031444"/>
              <a:ext cx="877570" cy="438785"/>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altLang="zh-CN" sz="24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a:cs typeface="Times New Roman" panose="02020603050405020304"/>
                  <a:sym typeface="Times New Roman" panose="02020603050405020304"/>
                </a:rPr>
                <a:t>Output Air</a:t>
              </a:r>
            </a:p>
          </p:txBody>
        </p:sp>
        <p:sp>
          <p:nvSpPr>
            <p:cNvPr id="20" name="Rectangle 27"/>
            <p:cNvSpPr/>
            <p:nvPr/>
          </p:nvSpPr>
          <p:spPr>
            <a:xfrm>
              <a:off x="2596896" y="0"/>
              <a:ext cx="877824" cy="285293"/>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altLang="zh-CN" sz="24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a:cs typeface="Times New Roman" panose="02020603050405020304"/>
                  <a:sym typeface="Times New Roman" panose="02020603050405020304"/>
                </a:rPr>
                <a:t>Microwave</a:t>
              </a:r>
            </a:p>
          </p:txBody>
        </p:sp>
        <p:sp>
          <p:nvSpPr>
            <p:cNvPr id="29" name="Rectangle 29"/>
            <p:cNvSpPr/>
            <p:nvPr/>
          </p:nvSpPr>
          <p:spPr>
            <a:xfrm>
              <a:off x="938496" y="1448410"/>
              <a:ext cx="877824" cy="285293"/>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altLang="zh-CN" sz="24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a:cs typeface="Times New Roman" panose="02020603050405020304"/>
                  <a:sym typeface="Times New Roman" panose="02020603050405020304"/>
                </a:rPr>
                <a:t>Moisture</a:t>
              </a:r>
            </a:p>
          </p:txBody>
        </p:sp>
        <p:cxnSp>
          <p:nvCxnSpPr>
            <p:cNvPr id="21" name="Straight Arrow Connector 30"/>
            <p:cNvCxnSpPr/>
            <p:nvPr/>
          </p:nvCxnSpPr>
          <p:spPr>
            <a:xfrm>
              <a:off x="131674" y="870509"/>
              <a:ext cx="796925" cy="0"/>
            </a:xfrm>
            <a:prstGeom prst="straightConnector1">
              <a:avLst/>
            </a:prstGeom>
            <a:ln w="12700">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28" name="Straight Arrow Connector 31"/>
            <p:cNvCxnSpPr/>
            <p:nvPr/>
          </p:nvCxnSpPr>
          <p:spPr>
            <a:xfrm>
              <a:off x="1799539" y="870509"/>
              <a:ext cx="796925" cy="0"/>
            </a:xfrm>
            <a:prstGeom prst="straightConnector1">
              <a:avLst/>
            </a:prstGeom>
            <a:ln w="12700">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46" name="Straight Arrow Connector 32"/>
            <p:cNvCxnSpPr/>
            <p:nvPr/>
          </p:nvCxnSpPr>
          <p:spPr>
            <a:xfrm>
              <a:off x="3474720" y="855879"/>
              <a:ext cx="796925" cy="0"/>
            </a:xfrm>
            <a:prstGeom prst="straightConnector1">
              <a:avLst/>
            </a:prstGeom>
            <a:ln w="12700">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47" name="Straight Arrow Connector 33"/>
            <p:cNvCxnSpPr/>
            <p:nvPr/>
          </p:nvCxnSpPr>
          <p:spPr>
            <a:xfrm>
              <a:off x="3028493" y="263348"/>
              <a:ext cx="0" cy="468172"/>
            </a:xfrm>
            <a:prstGeom prst="straightConnector1">
              <a:avLst/>
            </a:prstGeom>
            <a:ln w="12700">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48" name="Straight Arrow Connector 34"/>
            <p:cNvCxnSpPr/>
            <p:nvPr/>
          </p:nvCxnSpPr>
          <p:spPr>
            <a:xfrm>
              <a:off x="1360627" y="1002183"/>
              <a:ext cx="0" cy="468172"/>
            </a:xfrm>
            <a:prstGeom prst="straightConnector1">
              <a:avLst/>
            </a:prstGeom>
            <a:ln w="12700">
              <a:headEnd type="none" w="med" len="med"/>
              <a:tailEnd type="arrow" w="med" len="med"/>
            </a:ln>
          </p:spPr>
          <p:style>
            <a:lnRef idx="3">
              <a:schemeClr val="dk1"/>
            </a:lnRef>
            <a:fillRef idx="0">
              <a:schemeClr val="dk1"/>
            </a:fillRef>
            <a:effectRef idx="2">
              <a:schemeClr val="dk1"/>
            </a:effectRef>
            <a:fontRef idx="minor">
              <a:schemeClr val="tx1"/>
            </a:fontRef>
          </p:style>
        </p:cxnSp>
      </p:grpSp>
      <p:sp>
        <p:nvSpPr>
          <p:cNvPr id="9" name="Text Box 180"/>
          <p:cNvSpPr txBox="1">
            <a:spLocks noChangeArrowheads="1"/>
          </p:cNvSpPr>
          <p:nvPr/>
        </p:nvSpPr>
        <p:spPr bwMode="auto">
          <a:xfrm>
            <a:off x="6206490" y="25259030"/>
            <a:ext cx="828929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389120" eaLnBrk="0" hangingPunct="0">
              <a:defRPr sz="2200">
                <a:solidFill>
                  <a:schemeClr val="tx1"/>
                </a:solidFill>
                <a:latin typeface="Arial" panose="020B0604020202020204" pitchFamily="34" charset="0"/>
              </a:defRPr>
            </a:lvl1pPr>
            <a:lvl2pPr marL="742950" indent="-285750" defTabSz="4389120" eaLnBrk="0" hangingPunct="0">
              <a:defRPr sz="2200">
                <a:solidFill>
                  <a:schemeClr val="tx1"/>
                </a:solidFill>
                <a:latin typeface="Arial" panose="020B0604020202020204" pitchFamily="34" charset="0"/>
              </a:defRPr>
            </a:lvl2pPr>
            <a:lvl3pPr marL="1143000" indent="-228600" defTabSz="4389120" eaLnBrk="0" hangingPunct="0">
              <a:defRPr sz="2200">
                <a:solidFill>
                  <a:schemeClr val="tx1"/>
                </a:solidFill>
                <a:latin typeface="Arial" panose="020B0604020202020204" pitchFamily="34" charset="0"/>
              </a:defRPr>
            </a:lvl3pPr>
            <a:lvl4pPr marL="1600200" indent="-228600" defTabSz="4389120" eaLnBrk="0" hangingPunct="0">
              <a:defRPr sz="2200">
                <a:solidFill>
                  <a:schemeClr val="tx1"/>
                </a:solidFill>
                <a:latin typeface="Arial" panose="020B0604020202020204" pitchFamily="34" charset="0"/>
              </a:defRPr>
            </a:lvl4pPr>
            <a:lvl5pPr marL="2057400" indent="-228600" defTabSz="4389120" eaLnBrk="0" hangingPunct="0">
              <a:defRPr sz="2200">
                <a:solidFill>
                  <a:schemeClr val="tx1"/>
                </a:solidFill>
                <a:latin typeface="Arial" panose="020B0604020202020204" pitchFamily="34" charset="0"/>
              </a:defRPr>
            </a:lvl5pPr>
            <a:lvl6pPr marL="2514600" indent="-228600" defTabSz="4389120"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120"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120"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120" eaLnBrk="0" fontAlgn="base" hangingPunct="0">
              <a:spcBef>
                <a:spcPct val="0"/>
              </a:spcBef>
              <a:spcAft>
                <a:spcPct val="0"/>
              </a:spcAft>
              <a:defRPr sz="2200">
                <a:solidFill>
                  <a:schemeClr val="tx1"/>
                </a:solidFill>
                <a:latin typeface="Arial" panose="020B0604020202020204" pitchFamily="34" charset="0"/>
              </a:defRPr>
            </a:lvl9pPr>
          </a:lstStyle>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Figure 1.</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Low-temperature drying assisted microwave principle and equipment</a:t>
            </a:r>
          </a:p>
        </p:txBody>
      </p:sp>
      <p:sp>
        <p:nvSpPr>
          <p:cNvPr id="6" name="Text Box 180"/>
          <p:cNvSpPr txBox="1">
            <a:spLocks noChangeArrowheads="1"/>
          </p:cNvSpPr>
          <p:nvPr/>
        </p:nvSpPr>
        <p:spPr bwMode="auto">
          <a:xfrm>
            <a:off x="1828852" y="32487245"/>
            <a:ext cx="110680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389120" eaLnBrk="0" hangingPunct="0">
              <a:defRPr sz="2200">
                <a:solidFill>
                  <a:schemeClr val="tx1"/>
                </a:solidFill>
                <a:latin typeface="Arial" panose="020B0604020202020204" pitchFamily="34" charset="0"/>
              </a:defRPr>
            </a:lvl1pPr>
            <a:lvl2pPr marL="742950" indent="-285750" defTabSz="4389120" eaLnBrk="0" hangingPunct="0">
              <a:defRPr sz="2200">
                <a:solidFill>
                  <a:schemeClr val="tx1"/>
                </a:solidFill>
                <a:latin typeface="Arial" panose="020B0604020202020204" pitchFamily="34" charset="0"/>
              </a:defRPr>
            </a:lvl2pPr>
            <a:lvl3pPr marL="1143000" indent="-228600" defTabSz="4389120" eaLnBrk="0" hangingPunct="0">
              <a:defRPr sz="2200">
                <a:solidFill>
                  <a:schemeClr val="tx1"/>
                </a:solidFill>
                <a:latin typeface="Arial" panose="020B0604020202020204" pitchFamily="34" charset="0"/>
              </a:defRPr>
            </a:lvl3pPr>
            <a:lvl4pPr marL="1600200" indent="-228600" defTabSz="4389120" eaLnBrk="0" hangingPunct="0">
              <a:defRPr sz="2200">
                <a:solidFill>
                  <a:schemeClr val="tx1"/>
                </a:solidFill>
                <a:latin typeface="Arial" panose="020B0604020202020204" pitchFamily="34" charset="0"/>
              </a:defRPr>
            </a:lvl4pPr>
            <a:lvl5pPr marL="2057400" indent="-228600" defTabSz="4389120" eaLnBrk="0" hangingPunct="0">
              <a:defRPr sz="2200">
                <a:solidFill>
                  <a:schemeClr val="tx1"/>
                </a:solidFill>
                <a:latin typeface="Arial" panose="020B0604020202020204" pitchFamily="34" charset="0"/>
              </a:defRPr>
            </a:lvl5pPr>
            <a:lvl6pPr marL="2514600" indent="-228600" defTabSz="4389120"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120"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120"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120" eaLnBrk="0" fontAlgn="base" hangingPunct="0">
              <a:spcBef>
                <a:spcPct val="0"/>
              </a:spcBef>
              <a:spcAft>
                <a:spcPct val="0"/>
              </a:spcAft>
              <a:defRPr sz="2200">
                <a:solidFill>
                  <a:schemeClr val="tx1"/>
                </a:solidFill>
                <a:latin typeface="Arial" panose="020B0604020202020204" pitchFamily="34" charset="0"/>
              </a:defRPr>
            </a:lvl9pP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Table 1.</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Mathematical modes were used to predict moisture ratios of bitter melon slices</a:t>
            </a:r>
          </a:p>
        </p:txBody>
      </p:sp>
      <p:graphicFrame>
        <p:nvGraphicFramePr>
          <p:cNvPr id="8" name="Content Placeholder 114" descr="Sample table with 4 columns, 7 rows." title="Sample Table"/>
          <p:cNvGraphicFramePr/>
          <p:nvPr/>
        </p:nvGraphicFramePr>
        <p:xfrm>
          <a:off x="1828800" y="33232090"/>
          <a:ext cx="14173200" cy="4762500"/>
        </p:xfrm>
        <a:graphic>
          <a:graphicData uri="http://schemas.openxmlformats.org/drawingml/2006/table">
            <a:tbl>
              <a:tblPr firstRow="1" bandRow="1">
                <a:tableStyleId>{F5AB1C69-6EDB-4FF4-983F-18BD219EF322}</a:tableStyleId>
              </a:tblPr>
              <a:tblGrid>
                <a:gridCol w="946488">
                  <a:extLst>
                    <a:ext uri="{9D8B030D-6E8A-4147-A177-3AD203B41FA5}">
                      <a16:colId xmlns:a16="http://schemas.microsoft.com/office/drawing/2014/main" val="20000"/>
                    </a:ext>
                  </a:extLst>
                </a:gridCol>
                <a:gridCol w="5193397">
                  <a:extLst>
                    <a:ext uri="{9D8B030D-6E8A-4147-A177-3AD203B41FA5}">
                      <a16:colId xmlns:a16="http://schemas.microsoft.com/office/drawing/2014/main" val="20001"/>
                    </a:ext>
                  </a:extLst>
                </a:gridCol>
                <a:gridCol w="4016657">
                  <a:extLst>
                    <a:ext uri="{9D8B030D-6E8A-4147-A177-3AD203B41FA5}">
                      <a16:colId xmlns:a16="http://schemas.microsoft.com/office/drawing/2014/main" val="20002"/>
                    </a:ext>
                  </a:extLst>
                </a:gridCol>
                <a:gridCol w="4016658">
                  <a:extLst>
                    <a:ext uri="{9D8B030D-6E8A-4147-A177-3AD203B41FA5}">
                      <a16:colId xmlns:a16="http://schemas.microsoft.com/office/drawing/2014/main" val="20003"/>
                    </a:ext>
                  </a:extLst>
                </a:gridCol>
              </a:tblGrid>
              <a:tr h="793750">
                <a:tc>
                  <a:txBody>
                    <a:bodyPr/>
                    <a:lstStyle/>
                    <a:p>
                      <a:pPr algn="ctr"/>
                      <a:r>
                        <a:rPr lang="en-US" sz="3200" dirty="0"/>
                        <a:t>No</a:t>
                      </a:r>
                    </a:p>
                  </a:txBody>
                  <a:tcPr anchor="ctr">
                    <a:solidFill>
                      <a:schemeClr val="accent1">
                        <a:lumMod val="75000"/>
                      </a:schemeClr>
                    </a:solidFill>
                  </a:tcPr>
                </a:tc>
                <a:tc>
                  <a:txBody>
                    <a:bodyPr/>
                    <a:lstStyle/>
                    <a:p>
                      <a:pPr algn="ctr"/>
                      <a:r>
                        <a:rPr lang="en-US" sz="3200" dirty="0"/>
                        <a:t>Model Names</a:t>
                      </a:r>
                    </a:p>
                  </a:txBody>
                  <a:tcPr anchor="ctr">
                    <a:solidFill>
                      <a:schemeClr val="accent1">
                        <a:lumMod val="75000"/>
                      </a:schemeClr>
                    </a:solidFill>
                  </a:tcPr>
                </a:tc>
                <a:tc>
                  <a:txBody>
                    <a:bodyPr/>
                    <a:lstStyle/>
                    <a:p>
                      <a:pPr algn="ctr"/>
                      <a:r>
                        <a:rPr lang="en-US" sz="3200" dirty="0"/>
                        <a:t>Equations</a:t>
                      </a:r>
                    </a:p>
                  </a:txBody>
                  <a:tcPr anchor="ctr">
                    <a:solidFill>
                      <a:schemeClr val="accent1">
                        <a:lumMod val="75000"/>
                      </a:schemeClr>
                    </a:solidFill>
                  </a:tcPr>
                </a:tc>
                <a:tc>
                  <a:txBody>
                    <a:bodyPr/>
                    <a:lstStyle/>
                    <a:p>
                      <a:pPr algn="ctr">
                        <a:buNone/>
                      </a:pPr>
                      <a:r>
                        <a:rPr lang="en-US" sz="3200" dirty="0"/>
                        <a:t>References</a:t>
                      </a:r>
                    </a:p>
                  </a:txBody>
                  <a:tcPr marL="68580" marR="68580" marT="38100" marB="38100" anchor="ctr">
                    <a:solidFill>
                      <a:schemeClr val="accent1">
                        <a:lumMod val="75000"/>
                      </a:schemeClr>
                    </a:solidFill>
                  </a:tcPr>
                </a:tc>
                <a:extLst>
                  <a:ext uri="{0D108BD9-81ED-4DB2-BD59-A6C34878D82A}">
                    <a16:rowId xmlns:a16="http://schemas.microsoft.com/office/drawing/2014/main" val="10000"/>
                  </a:ext>
                </a:extLst>
              </a:tr>
              <a:tr h="793750">
                <a:tc>
                  <a:txBody>
                    <a:bodyPr/>
                    <a:lstStyle/>
                    <a:p>
                      <a:pPr algn="ctr"/>
                      <a:r>
                        <a:rPr lang="en-US" sz="3200" dirty="0"/>
                        <a:t>1</a:t>
                      </a:r>
                    </a:p>
                  </a:txBody>
                  <a:tcPr anchor="ctr"/>
                </a:tc>
                <a:tc>
                  <a:txBody>
                    <a:bodyPr/>
                    <a:lstStyle/>
                    <a:p>
                      <a:pPr algn="l">
                        <a:buNone/>
                      </a:pPr>
                      <a:r>
                        <a:rPr lang="en-US" sz="3200" b="0" dirty="0"/>
                        <a:t>Page model</a:t>
                      </a:r>
                    </a:p>
                  </a:txBody>
                  <a:tcPr marL="68580" marR="68580" marT="38100" marB="38100" anchor="ctr"/>
                </a:tc>
                <a:tc>
                  <a:txBody>
                    <a:bodyPr/>
                    <a:lstStyle/>
                    <a:p>
                      <a:pPr algn="ctr"/>
                      <a:r>
                        <a:rPr lang="en-US" sz="3200" i="1" dirty="0"/>
                        <a:t>MR = exp(-kt</a:t>
                      </a:r>
                      <a:r>
                        <a:rPr lang="en-US" sz="3200" i="1" baseline="30000" dirty="0"/>
                        <a:t>n</a:t>
                      </a:r>
                      <a:r>
                        <a:rPr lang="en-US" sz="3200" i="1" dirty="0"/>
                        <a:t>)</a:t>
                      </a:r>
                    </a:p>
                  </a:txBody>
                  <a:tcPr anchor="ctr"/>
                </a:tc>
                <a:tc>
                  <a:txBody>
                    <a:bodyPr/>
                    <a:lstStyle/>
                    <a:p>
                      <a:pPr algn="l">
                        <a:buNone/>
                      </a:pPr>
                      <a:r>
                        <a:rPr lang="en-US" sz="3200" b="0" dirty="0"/>
                        <a:t>Sarimeseli, 2011</a:t>
                      </a:r>
                    </a:p>
                  </a:txBody>
                  <a:tcPr marL="68580" marR="68580" marT="38100" marB="38100" anchor="ctr"/>
                </a:tc>
                <a:extLst>
                  <a:ext uri="{0D108BD9-81ED-4DB2-BD59-A6C34878D82A}">
                    <a16:rowId xmlns:a16="http://schemas.microsoft.com/office/drawing/2014/main" val="10001"/>
                  </a:ext>
                </a:extLst>
              </a:tr>
              <a:tr h="793750">
                <a:tc>
                  <a:txBody>
                    <a:bodyPr/>
                    <a:lstStyle/>
                    <a:p>
                      <a:pPr algn="ctr"/>
                      <a:r>
                        <a:rPr lang="en-US" sz="3200" dirty="0"/>
                        <a:t>2</a:t>
                      </a:r>
                    </a:p>
                  </a:txBody>
                  <a:tcPr anchor="ctr"/>
                </a:tc>
                <a:tc>
                  <a:txBody>
                    <a:bodyPr/>
                    <a:lstStyle/>
                    <a:p>
                      <a:pPr algn="l">
                        <a:buNone/>
                      </a:pPr>
                      <a:r>
                        <a:rPr lang="en-US" sz="3200" b="0" dirty="0"/>
                        <a:t>Henderson and Pabis model</a:t>
                      </a:r>
                    </a:p>
                  </a:txBody>
                  <a:tcPr marL="68580" marR="68580" marT="38100" marB="38100" anchor="ctr"/>
                </a:tc>
                <a:tc>
                  <a:txBody>
                    <a:bodyPr/>
                    <a:lstStyle/>
                    <a:p>
                      <a:pPr algn="ctr"/>
                      <a:r>
                        <a:rPr lang="en-US" sz="3200" i="1" dirty="0"/>
                        <a:t>MR = aexp(-kt)</a:t>
                      </a:r>
                    </a:p>
                  </a:txBody>
                  <a:tcPr anchor="ctr"/>
                </a:tc>
                <a:tc>
                  <a:txBody>
                    <a:bodyPr/>
                    <a:lstStyle/>
                    <a:p>
                      <a:pPr algn="l">
                        <a:buNone/>
                      </a:pPr>
                      <a:r>
                        <a:rPr lang="en-US" sz="3200" b="0" dirty="0"/>
                        <a:t>Akpinar et al., 2006</a:t>
                      </a:r>
                    </a:p>
                  </a:txBody>
                  <a:tcPr marL="68580" marR="68580" marT="38100" marB="38100" anchor="ctr"/>
                </a:tc>
                <a:extLst>
                  <a:ext uri="{0D108BD9-81ED-4DB2-BD59-A6C34878D82A}">
                    <a16:rowId xmlns:a16="http://schemas.microsoft.com/office/drawing/2014/main" val="10002"/>
                  </a:ext>
                </a:extLst>
              </a:tr>
              <a:tr h="793750">
                <a:tc>
                  <a:txBody>
                    <a:bodyPr/>
                    <a:lstStyle/>
                    <a:p>
                      <a:pPr algn="ctr"/>
                      <a:r>
                        <a:rPr lang="en-US" sz="3200" dirty="0"/>
                        <a:t>3</a:t>
                      </a:r>
                    </a:p>
                  </a:txBody>
                  <a:tcPr anchor="ctr"/>
                </a:tc>
                <a:tc>
                  <a:txBody>
                    <a:bodyPr/>
                    <a:lstStyle/>
                    <a:p>
                      <a:pPr algn="l">
                        <a:buNone/>
                      </a:pPr>
                      <a:r>
                        <a:rPr lang="en-US" sz="3200" b="0" dirty="0"/>
                        <a:t>Logarithm model</a:t>
                      </a:r>
                    </a:p>
                  </a:txBody>
                  <a:tcPr marL="68580" marR="68580" marT="38100" marB="38100" anchor="ctr"/>
                </a:tc>
                <a:tc>
                  <a:txBody>
                    <a:bodyPr/>
                    <a:lstStyle/>
                    <a:p>
                      <a:pPr algn="ctr"/>
                      <a:r>
                        <a:rPr lang="en-US" sz="3200" i="1" dirty="0">
                          <a:sym typeface="+mn-ea"/>
                        </a:rPr>
                        <a:t>MR = aexp(-kt)+c</a:t>
                      </a:r>
                    </a:p>
                  </a:txBody>
                  <a:tcPr anchor="ctr"/>
                </a:tc>
                <a:tc>
                  <a:txBody>
                    <a:bodyPr/>
                    <a:lstStyle/>
                    <a:p>
                      <a:pPr algn="l">
                        <a:buNone/>
                      </a:pPr>
                      <a:r>
                        <a:rPr lang="en-US" sz="3200" b="0" dirty="0"/>
                        <a:t>Yaldiz et al., 2001</a:t>
                      </a:r>
                    </a:p>
                  </a:txBody>
                  <a:tcPr marL="68580" marR="68580" marT="38100" marB="38100" anchor="ctr"/>
                </a:tc>
                <a:extLst>
                  <a:ext uri="{0D108BD9-81ED-4DB2-BD59-A6C34878D82A}">
                    <a16:rowId xmlns:a16="http://schemas.microsoft.com/office/drawing/2014/main" val="10003"/>
                  </a:ext>
                </a:extLst>
              </a:tr>
              <a:tr h="793750">
                <a:tc>
                  <a:txBody>
                    <a:bodyPr/>
                    <a:lstStyle/>
                    <a:p>
                      <a:pPr algn="ctr">
                        <a:buNone/>
                      </a:pPr>
                      <a:r>
                        <a:rPr lang="en-US" sz="3200" dirty="0"/>
                        <a:t>4</a:t>
                      </a:r>
                    </a:p>
                  </a:txBody>
                  <a:tcPr anchor="ctr"/>
                </a:tc>
                <a:tc>
                  <a:txBody>
                    <a:bodyPr/>
                    <a:lstStyle/>
                    <a:p>
                      <a:pPr algn="l">
                        <a:buNone/>
                      </a:pPr>
                      <a:r>
                        <a:rPr lang="en-US" sz="3200" b="0" dirty="0"/>
                        <a:t>Wang and Singh model</a:t>
                      </a:r>
                    </a:p>
                  </a:txBody>
                  <a:tcPr marL="68580" marR="68580" marT="38100" marB="38100" anchor="ctr"/>
                </a:tc>
                <a:tc>
                  <a:txBody>
                    <a:bodyPr/>
                    <a:lstStyle/>
                    <a:p>
                      <a:pPr algn="ctr">
                        <a:buNone/>
                      </a:pPr>
                      <a:r>
                        <a:rPr lang="en-US" sz="3200" i="1" dirty="0"/>
                        <a:t>MR = 1 + at + bt</a:t>
                      </a:r>
                      <a:r>
                        <a:rPr lang="en-US" sz="3200" i="1" baseline="30000" dirty="0"/>
                        <a:t>2</a:t>
                      </a:r>
                    </a:p>
                  </a:txBody>
                  <a:tcPr anchor="ctr"/>
                </a:tc>
                <a:tc>
                  <a:txBody>
                    <a:bodyPr/>
                    <a:lstStyle/>
                    <a:p>
                      <a:pPr algn="l">
                        <a:buNone/>
                      </a:pPr>
                      <a:r>
                        <a:rPr lang="en-US" sz="3200" b="0" dirty="0"/>
                        <a:t>Soysal et al., 2006</a:t>
                      </a:r>
                    </a:p>
                  </a:txBody>
                  <a:tcPr marL="68580" marR="68580" marT="38100" marB="38100" anchor="ctr"/>
                </a:tc>
                <a:extLst>
                  <a:ext uri="{0D108BD9-81ED-4DB2-BD59-A6C34878D82A}">
                    <a16:rowId xmlns:a16="http://schemas.microsoft.com/office/drawing/2014/main" val="10004"/>
                  </a:ext>
                </a:extLst>
              </a:tr>
              <a:tr h="793750">
                <a:tc>
                  <a:txBody>
                    <a:bodyPr/>
                    <a:lstStyle/>
                    <a:p>
                      <a:pPr algn="ctr">
                        <a:buNone/>
                      </a:pPr>
                      <a:r>
                        <a:rPr lang="en-US" sz="3200" dirty="0"/>
                        <a:t>5</a:t>
                      </a:r>
                    </a:p>
                  </a:txBody>
                  <a:tcPr anchor="ctr"/>
                </a:tc>
                <a:tc>
                  <a:txBody>
                    <a:bodyPr/>
                    <a:lstStyle/>
                    <a:p>
                      <a:pPr algn="l">
                        <a:buNone/>
                      </a:pPr>
                      <a:r>
                        <a:rPr lang="en-US" sz="3200" b="0" dirty="0"/>
                        <a:t>Midilli model</a:t>
                      </a:r>
                    </a:p>
                  </a:txBody>
                  <a:tcPr marL="68580" marR="68580" marT="38100" marB="38100" anchor="ctr"/>
                </a:tc>
                <a:tc>
                  <a:txBody>
                    <a:bodyPr/>
                    <a:lstStyle/>
                    <a:p>
                      <a:pPr algn="ctr">
                        <a:buNone/>
                      </a:pPr>
                      <a:r>
                        <a:rPr lang="en-US" sz="3200" i="1" dirty="0">
                          <a:sym typeface="+mn-ea"/>
                        </a:rPr>
                        <a:t>MR = aexp(-kt</a:t>
                      </a:r>
                      <a:r>
                        <a:rPr lang="en-US" sz="3200" i="1" baseline="30000" dirty="0">
                          <a:sym typeface="+mn-ea"/>
                        </a:rPr>
                        <a:t>n</a:t>
                      </a:r>
                      <a:r>
                        <a:rPr lang="en-US" sz="3200" i="1" dirty="0">
                          <a:sym typeface="+mn-ea"/>
                        </a:rPr>
                        <a:t>) + bt</a:t>
                      </a:r>
                    </a:p>
                  </a:txBody>
                  <a:tcPr anchor="ctr"/>
                </a:tc>
                <a:tc>
                  <a:txBody>
                    <a:bodyPr/>
                    <a:lstStyle/>
                    <a:p>
                      <a:pPr algn="l">
                        <a:buNone/>
                      </a:pPr>
                      <a:r>
                        <a:rPr lang="en-US" sz="3200" b="0" dirty="0"/>
                        <a:t>Özbek &amp; Dadali, 2007 </a:t>
                      </a:r>
                    </a:p>
                  </a:txBody>
                  <a:tcPr marL="68580" marR="68580" marT="38100" marB="38100" anchor="ctr"/>
                </a:tc>
                <a:extLst>
                  <a:ext uri="{0D108BD9-81ED-4DB2-BD59-A6C34878D82A}">
                    <a16:rowId xmlns:a16="http://schemas.microsoft.com/office/drawing/2014/main" val="10005"/>
                  </a:ext>
                </a:extLst>
              </a:tr>
            </a:tbl>
          </a:graphicData>
        </a:graphic>
      </p:graphicFrame>
      <p:graphicFrame>
        <p:nvGraphicFramePr>
          <p:cNvPr id="50" name="Chart 2"/>
          <p:cNvGraphicFramePr/>
          <p:nvPr/>
        </p:nvGraphicFramePr>
        <p:xfrm>
          <a:off x="22760940" y="7293610"/>
          <a:ext cx="8412480" cy="673481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2" name="Chart 4"/>
          <p:cNvGraphicFramePr/>
          <p:nvPr/>
        </p:nvGraphicFramePr>
        <p:xfrm>
          <a:off x="16916400" y="14391640"/>
          <a:ext cx="10313035" cy="7842250"/>
        </p:xfrm>
        <a:graphic>
          <a:graphicData uri="http://schemas.openxmlformats.org/drawingml/2006/chart">
            <c:chart xmlns:c="http://schemas.openxmlformats.org/drawingml/2006/chart" xmlns:r="http://schemas.openxmlformats.org/officeDocument/2006/relationships" r:id="rId6"/>
          </a:graphicData>
        </a:graphic>
      </p:graphicFrame>
      <p:grpSp>
        <p:nvGrpSpPr>
          <p:cNvPr id="93" name="Group 92"/>
          <p:cNvGrpSpPr/>
          <p:nvPr/>
        </p:nvGrpSpPr>
        <p:grpSpPr>
          <a:xfrm>
            <a:off x="18874740" y="15698470"/>
            <a:ext cx="6994525" cy="4662170"/>
            <a:chOff x="41075" y="24373"/>
            <a:chExt cx="6477" cy="4623"/>
          </a:xfrm>
        </p:grpSpPr>
        <p:sp>
          <p:nvSpPr>
            <p:cNvPr id="56" name="Left Brace 55"/>
            <p:cNvSpPr/>
            <p:nvPr/>
          </p:nvSpPr>
          <p:spPr>
            <a:xfrm rot="5400000">
              <a:off x="45406" y="22595"/>
              <a:ext cx="368" cy="3923"/>
            </a:xfrm>
            <a:prstGeom prst="leftBrace">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4389120" rtl="0" eaLnBrk="1" fontAlgn="auto" latinLnBrk="0" hangingPunct="1">
                <a:lnSpc>
                  <a:spcPct val="100000"/>
                </a:lnSpc>
                <a:spcBef>
                  <a:spcPts val="0"/>
                </a:spcBef>
                <a:spcAft>
                  <a:spcPts val="0"/>
                </a:spcAft>
                <a:buClrTx/>
                <a:buSzTx/>
                <a:buFontTx/>
                <a:buNone/>
                <a:tabLst/>
                <a:defRPr/>
              </a:pPr>
              <a:endParaRPr kumimoji="0" lang="en-US" sz="8600" b="0" i="0" u="none" strike="noStrike" kern="1200" cap="none" spc="0" normalizeH="0" baseline="0" noProof="0">
                <a:ln>
                  <a:noFill/>
                </a:ln>
                <a:solidFill>
                  <a:prstClr val="black"/>
                </a:solidFill>
                <a:effectLst/>
                <a:uLnTx/>
                <a:uFillTx/>
                <a:latin typeface="Calibri"/>
                <a:ea typeface="+mn-ea"/>
                <a:cs typeface="+mn-cs"/>
              </a:endParaRPr>
            </a:p>
          </p:txBody>
        </p:sp>
        <p:sp>
          <p:nvSpPr>
            <p:cNvPr id="57" name="Left Brace 56"/>
            <p:cNvSpPr/>
            <p:nvPr/>
          </p:nvSpPr>
          <p:spPr>
            <a:xfrm rot="5400000">
              <a:off x="42621" y="24335"/>
              <a:ext cx="368" cy="1648"/>
            </a:xfrm>
            <a:prstGeom prst="leftBrace">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4389120" rtl="0" eaLnBrk="1" fontAlgn="auto" latinLnBrk="0" hangingPunct="1">
                <a:lnSpc>
                  <a:spcPct val="100000"/>
                </a:lnSpc>
                <a:spcBef>
                  <a:spcPts val="0"/>
                </a:spcBef>
                <a:spcAft>
                  <a:spcPts val="0"/>
                </a:spcAft>
                <a:buClrTx/>
                <a:buSzTx/>
                <a:buFontTx/>
                <a:buNone/>
                <a:tabLst/>
                <a:defRPr/>
              </a:pPr>
              <a:endParaRPr kumimoji="0" lang="en-US" sz="8600" b="0" i="0" u="none" strike="noStrike" kern="1200" cap="none" spc="0" normalizeH="0" baseline="0" noProof="0">
                <a:ln>
                  <a:noFill/>
                </a:ln>
                <a:solidFill>
                  <a:prstClr val="black"/>
                </a:solidFill>
                <a:effectLst/>
                <a:uLnTx/>
                <a:uFillTx/>
                <a:latin typeface="Calibri"/>
                <a:ea typeface="+mn-ea"/>
                <a:cs typeface="+mn-cs"/>
              </a:endParaRPr>
            </a:p>
          </p:txBody>
        </p:sp>
        <p:sp>
          <p:nvSpPr>
            <p:cNvPr id="58" name="Left Brace 57"/>
            <p:cNvSpPr/>
            <p:nvPr/>
          </p:nvSpPr>
          <p:spPr>
            <a:xfrm rot="5400000">
              <a:off x="41419" y="25638"/>
              <a:ext cx="368" cy="755"/>
            </a:xfrm>
            <a:prstGeom prst="leftBrace">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4389120" rtl="0" eaLnBrk="1" fontAlgn="auto" latinLnBrk="0" hangingPunct="1">
                <a:lnSpc>
                  <a:spcPct val="100000"/>
                </a:lnSpc>
                <a:spcBef>
                  <a:spcPts val="0"/>
                </a:spcBef>
                <a:spcAft>
                  <a:spcPts val="0"/>
                </a:spcAft>
                <a:buClrTx/>
                <a:buSzTx/>
                <a:buFontTx/>
                <a:buNone/>
                <a:tabLst/>
                <a:defRPr/>
              </a:pPr>
              <a:endParaRPr kumimoji="0" lang="en-US" sz="8600" b="0" i="0" u="none" strike="noStrike" kern="1200" cap="none" spc="0" normalizeH="0" baseline="0" noProof="0">
                <a:ln>
                  <a:noFill/>
                </a:ln>
                <a:solidFill>
                  <a:prstClr val="black"/>
                </a:solidFill>
                <a:effectLst/>
                <a:uLnTx/>
                <a:uFillTx/>
                <a:latin typeface="Calibri"/>
                <a:ea typeface="+mn-ea"/>
                <a:cs typeface="+mn-cs"/>
              </a:endParaRPr>
            </a:p>
          </p:txBody>
        </p:sp>
        <p:sp>
          <p:nvSpPr>
            <p:cNvPr id="62" name="Text Box 180"/>
            <p:cNvSpPr txBox="1">
              <a:spLocks noChangeArrowheads="1"/>
            </p:cNvSpPr>
            <p:nvPr/>
          </p:nvSpPr>
          <p:spPr bwMode="auto">
            <a:xfrm>
              <a:off x="44628" y="24741"/>
              <a:ext cx="1926" cy="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120" eaLnBrk="0" hangingPunct="0">
                <a:defRPr sz="2200">
                  <a:solidFill>
                    <a:schemeClr val="tx1"/>
                  </a:solidFill>
                  <a:latin typeface="Arial" panose="020B0604020202020204" pitchFamily="34" charset="0"/>
                </a:defRPr>
              </a:lvl1pPr>
              <a:lvl2pPr marL="742950" indent="-285750" defTabSz="4389120" eaLnBrk="0" hangingPunct="0">
                <a:defRPr sz="2200">
                  <a:solidFill>
                    <a:schemeClr val="tx1"/>
                  </a:solidFill>
                  <a:latin typeface="Arial" panose="020B0604020202020204" pitchFamily="34" charset="0"/>
                </a:defRPr>
              </a:lvl2pPr>
              <a:lvl3pPr marL="1143000" indent="-228600" defTabSz="4389120" eaLnBrk="0" hangingPunct="0">
                <a:defRPr sz="2200">
                  <a:solidFill>
                    <a:schemeClr val="tx1"/>
                  </a:solidFill>
                  <a:latin typeface="Arial" panose="020B0604020202020204" pitchFamily="34" charset="0"/>
                </a:defRPr>
              </a:lvl3pPr>
              <a:lvl4pPr marL="1600200" indent="-228600" defTabSz="4389120" eaLnBrk="0" hangingPunct="0">
                <a:defRPr sz="2200">
                  <a:solidFill>
                    <a:schemeClr val="tx1"/>
                  </a:solidFill>
                  <a:latin typeface="Arial" panose="020B0604020202020204" pitchFamily="34" charset="0"/>
                </a:defRPr>
              </a:lvl4pPr>
              <a:lvl5pPr marL="2057400" indent="-228600" defTabSz="4389120" eaLnBrk="0" hangingPunct="0">
                <a:defRPr sz="2200">
                  <a:solidFill>
                    <a:schemeClr val="tx1"/>
                  </a:solidFill>
                  <a:latin typeface="Arial" panose="020B0604020202020204" pitchFamily="34" charset="0"/>
                </a:defRPr>
              </a:lvl5pPr>
              <a:lvl6pPr marL="2514600" indent="-228600" defTabSz="4389120"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120"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120"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120" eaLnBrk="0" fontAlgn="base" hangingPunct="0">
                <a:spcBef>
                  <a:spcPct val="0"/>
                </a:spcBef>
                <a:spcAft>
                  <a:spcPct val="0"/>
                </a:spcAft>
                <a:defRPr sz="2200">
                  <a:solidFill>
                    <a:schemeClr val="tx1"/>
                  </a:solidFill>
                  <a:latin typeface="Arial" panose="020B0604020202020204" pitchFamily="34" charset="0"/>
                </a:defRPr>
              </a:lvl9pP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First stage</a:t>
              </a:r>
            </a:p>
          </p:txBody>
        </p:sp>
        <p:sp>
          <p:nvSpPr>
            <p:cNvPr id="63" name="Text Box 180"/>
            <p:cNvSpPr txBox="1">
              <a:spLocks noChangeArrowheads="1"/>
            </p:cNvSpPr>
            <p:nvPr/>
          </p:nvSpPr>
          <p:spPr bwMode="auto">
            <a:xfrm>
              <a:off x="42042" y="25103"/>
              <a:ext cx="1467" cy="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120" eaLnBrk="0" hangingPunct="0">
                <a:defRPr sz="2200">
                  <a:solidFill>
                    <a:schemeClr val="tx1"/>
                  </a:solidFill>
                  <a:latin typeface="Arial" panose="020B0604020202020204" pitchFamily="34" charset="0"/>
                </a:defRPr>
              </a:lvl1pPr>
              <a:lvl2pPr marL="742950" indent="-285750" defTabSz="4389120" eaLnBrk="0" hangingPunct="0">
                <a:defRPr sz="2200">
                  <a:solidFill>
                    <a:schemeClr val="tx1"/>
                  </a:solidFill>
                  <a:latin typeface="Arial" panose="020B0604020202020204" pitchFamily="34" charset="0"/>
                </a:defRPr>
              </a:lvl2pPr>
              <a:lvl3pPr marL="1143000" indent="-228600" defTabSz="4389120" eaLnBrk="0" hangingPunct="0">
                <a:defRPr sz="2200">
                  <a:solidFill>
                    <a:schemeClr val="tx1"/>
                  </a:solidFill>
                  <a:latin typeface="Arial" panose="020B0604020202020204" pitchFamily="34" charset="0"/>
                </a:defRPr>
              </a:lvl3pPr>
              <a:lvl4pPr marL="1600200" indent="-228600" defTabSz="4389120" eaLnBrk="0" hangingPunct="0">
                <a:defRPr sz="2200">
                  <a:solidFill>
                    <a:schemeClr val="tx1"/>
                  </a:solidFill>
                  <a:latin typeface="Arial" panose="020B0604020202020204" pitchFamily="34" charset="0"/>
                </a:defRPr>
              </a:lvl4pPr>
              <a:lvl5pPr marL="2057400" indent="-228600" defTabSz="4389120" eaLnBrk="0" hangingPunct="0">
                <a:defRPr sz="2200">
                  <a:solidFill>
                    <a:schemeClr val="tx1"/>
                  </a:solidFill>
                  <a:latin typeface="Arial" panose="020B0604020202020204" pitchFamily="34" charset="0"/>
                </a:defRPr>
              </a:lvl5pPr>
              <a:lvl6pPr marL="2514600" indent="-228600" defTabSz="4389120"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120"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120"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120" eaLnBrk="0" fontAlgn="base" hangingPunct="0">
                <a:spcBef>
                  <a:spcPct val="0"/>
                </a:spcBef>
                <a:spcAft>
                  <a:spcPct val="0"/>
                </a:spcAft>
                <a:defRPr sz="2200">
                  <a:solidFill>
                    <a:schemeClr val="tx1"/>
                  </a:solidFill>
                  <a:latin typeface="Arial" panose="020B0604020202020204" pitchFamily="34" charset="0"/>
                </a:defRPr>
              </a:lvl9pP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Second</a:t>
              </a:r>
              <a:b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stage</a:t>
              </a:r>
            </a:p>
          </p:txBody>
        </p:sp>
        <p:sp>
          <p:nvSpPr>
            <p:cNvPr id="64" name="Text Box 180"/>
            <p:cNvSpPr txBox="1">
              <a:spLocks noChangeArrowheads="1"/>
            </p:cNvSpPr>
            <p:nvPr/>
          </p:nvSpPr>
          <p:spPr bwMode="auto">
            <a:xfrm>
              <a:off x="41075" y="26080"/>
              <a:ext cx="1057" cy="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120" eaLnBrk="0" hangingPunct="0">
                <a:defRPr sz="2200">
                  <a:solidFill>
                    <a:schemeClr val="tx1"/>
                  </a:solidFill>
                  <a:latin typeface="Arial" panose="020B0604020202020204" pitchFamily="34" charset="0"/>
                </a:defRPr>
              </a:lvl1pPr>
              <a:lvl2pPr marL="742950" indent="-285750" defTabSz="4389120" eaLnBrk="0" hangingPunct="0">
                <a:defRPr sz="2200">
                  <a:solidFill>
                    <a:schemeClr val="tx1"/>
                  </a:solidFill>
                  <a:latin typeface="Arial" panose="020B0604020202020204" pitchFamily="34" charset="0"/>
                </a:defRPr>
              </a:lvl2pPr>
              <a:lvl3pPr marL="1143000" indent="-228600" defTabSz="4389120" eaLnBrk="0" hangingPunct="0">
                <a:defRPr sz="2200">
                  <a:solidFill>
                    <a:schemeClr val="tx1"/>
                  </a:solidFill>
                  <a:latin typeface="Arial" panose="020B0604020202020204" pitchFamily="34" charset="0"/>
                </a:defRPr>
              </a:lvl3pPr>
              <a:lvl4pPr marL="1600200" indent="-228600" defTabSz="4389120" eaLnBrk="0" hangingPunct="0">
                <a:defRPr sz="2200">
                  <a:solidFill>
                    <a:schemeClr val="tx1"/>
                  </a:solidFill>
                  <a:latin typeface="Arial" panose="020B0604020202020204" pitchFamily="34" charset="0"/>
                </a:defRPr>
              </a:lvl4pPr>
              <a:lvl5pPr marL="2057400" indent="-228600" defTabSz="4389120" eaLnBrk="0" hangingPunct="0">
                <a:defRPr sz="2200">
                  <a:solidFill>
                    <a:schemeClr val="tx1"/>
                  </a:solidFill>
                  <a:latin typeface="Arial" panose="020B0604020202020204" pitchFamily="34" charset="0"/>
                </a:defRPr>
              </a:lvl5pPr>
              <a:lvl6pPr marL="2514600" indent="-228600" defTabSz="4389120"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120"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120"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120" eaLnBrk="0" fontAlgn="base" hangingPunct="0">
                <a:spcBef>
                  <a:spcPct val="0"/>
                </a:spcBef>
                <a:spcAft>
                  <a:spcPct val="0"/>
                </a:spcAft>
                <a:defRPr sz="2200">
                  <a:solidFill>
                    <a:schemeClr val="tx1"/>
                  </a:solidFill>
                  <a:latin typeface="Arial" panose="020B0604020202020204" pitchFamily="34" charset="0"/>
                </a:defRPr>
              </a:lvl9pP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Last</a:t>
              </a:r>
            </a:p>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stage</a:t>
              </a:r>
            </a:p>
          </p:txBody>
        </p:sp>
        <p:cxnSp>
          <p:nvCxnSpPr>
            <p:cNvPr id="65" name="Straight Connector 64"/>
            <p:cNvCxnSpPr/>
            <p:nvPr/>
          </p:nvCxnSpPr>
          <p:spPr>
            <a:xfrm>
              <a:off x="43629" y="24741"/>
              <a:ext cx="0" cy="3803"/>
            </a:xfrm>
            <a:prstGeom prst="line">
              <a:avLst/>
            </a:prstGeom>
            <a:ln w="38100">
              <a:prstDash val="dash"/>
            </a:ln>
          </p:spPr>
          <p:style>
            <a:lnRef idx="1">
              <a:schemeClr val="accent2"/>
            </a:lnRef>
            <a:fillRef idx="0">
              <a:schemeClr val="accent2"/>
            </a:fillRef>
            <a:effectRef idx="0">
              <a:schemeClr val="accent2"/>
            </a:effectRef>
            <a:fontRef idx="minor">
              <a:schemeClr val="tx1"/>
            </a:fontRef>
          </p:style>
        </p:cxnSp>
        <p:cxnSp>
          <p:nvCxnSpPr>
            <p:cNvPr id="67" name="Straight Connector 66"/>
            <p:cNvCxnSpPr/>
            <p:nvPr/>
          </p:nvCxnSpPr>
          <p:spPr>
            <a:xfrm>
              <a:off x="41981" y="25193"/>
              <a:ext cx="0" cy="3803"/>
            </a:xfrm>
            <a:prstGeom prst="line">
              <a:avLst/>
            </a:prstGeom>
            <a:ln w="38100">
              <a:prstDash val="dash"/>
            </a:ln>
          </p:spPr>
          <p:style>
            <a:lnRef idx="1">
              <a:schemeClr val="accent2"/>
            </a:lnRef>
            <a:fillRef idx="0">
              <a:schemeClr val="accent2"/>
            </a:fillRef>
            <a:effectRef idx="0">
              <a:schemeClr val="accent2"/>
            </a:effectRef>
            <a:fontRef idx="minor">
              <a:schemeClr val="tx1"/>
            </a:fontRef>
          </p:style>
        </p:cxnSp>
      </p:grpSp>
      <p:sp>
        <p:nvSpPr>
          <p:cNvPr id="68" name="Text Box 180"/>
          <p:cNvSpPr txBox="1">
            <a:spLocks noChangeArrowheads="1"/>
          </p:cNvSpPr>
          <p:nvPr/>
        </p:nvSpPr>
        <p:spPr bwMode="auto">
          <a:xfrm>
            <a:off x="16932910" y="14028420"/>
            <a:ext cx="1429956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120" eaLnBrk="0" hangingPunct="0">
              <a:defRPr sz="2200">
                <a:solidFill>
                  <a:schemeClr val="tx1"/>
                </a:solidFill>
                <a:latin typeface="Arial" panose="020B0604020202020204" pitchFamily="34" charset="0"/>
              </a:defRPr>
            </a:lvl1pPr>
            <a:lvl2pPr marL="742950" indent="-285750" defTabSz="4389120" eaLnBrk="0" hangingPunct="0">
              <a:defRPr sz="2200">
                <a:solidFill>
                  <a:schemeClr val="tx1"/>
                </a:solidFill>
                <a:latin typeface="Arial" panose="020B0604020202020204" pitchFamily="34" charset="0"/>
              </a:defRPr>
            </a:lvl2pPr>
            <a:lvl3pPr marL="1143000" indent="-228600" defTabSz="4389120" eaLnBrk="0" hangingPunct="0">
              <a:defRPr sz="2200">
                <a:solidFill>
                  <a:schemeClr val="tx1"/>
                </a:solidFill>
                <a:latin typeface="Arial" panose="020B0604020202020204" pitchFamily="34" charset="0"/>
              </a:defRPr>
            </a:lvl3pPr>
            <a:lvl4pPr marL="1600200" indent="-228600" defTabSz="4389120" eaLnBrk="0" hangingPunct="0">
              <a:defRPr sz="2200">
                <a:solidFill>
                  <a:schemeClr val="tx1"/>
                </a:solidFill>
                <a:latin typeface="Arial" panose="020B0604020202020204" pitchFamily="34" charset="0"/>
              </a:defRPr>
            </a:lvl4pPr>
            <a:lvl5pPr marL="2057400" indent="-228600" defTabSz="4389120" eaLnBrk="0" hangingPunct="0">
              <a:defRPr sz="2200">
                <a:solidFill>
                  <a:schemeClr val="tx1"/>
                </a:solidFill>
                <a:latin typeface="Arial" panose="020B0604020202020204" pitchFamily="34" charset="0"/>
              </a:defRPr>
            </a:lvl5pPr>
            <a:lvl6pPr marL="2514600" indent="-228600" defTabSz="4389120"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120"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120"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120" eaLnBrk="0" fontAlgn="base" hangingPunct="0">
              <a:spcBef>
                <a:spcPct val="0"/>
              </a:spcBef>
              <a:spcAft>
                <a:spcPct val="0"/>
              </a:spcAft>
              <a:defRPr sz="2200">
                <a:solidFill>
                  <a:schemeClr val="tx1"/>
                </a:solidFill>
                <a:latin typeface="Arial" panose="020B0604020202020204" pitchFamily="34" charset="0"/>
              </a:defRPr>
            </a:lvl9pPr>
          </a:lstStyle>
          <a:p>
            <a:pPr marL="0" marR="0" lvl="0" indent="0" algn="r" defTabSz="438912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Chart 1.</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Moisture content at different power levels of micorwave</a:t>
            </a:r>
          </a:p>
        </p:txBody>
      </p:sp>
      <p:sp>
        <p:nvSpPr>
          <p:cNvPr id="69" name="Text Box 194"/>
          <p:cNvSpPr txBox="1">
            <a:spLocks noChangeArrowheads="1"/>
          </p:cNvSpPr>
          <p:nvPr/>
        </p:nvSpPr>
        <p:spPr bwMode="auto">
          <a:xfrm>
            <a:off x="27432000" y="15981680"/>
            <a:ext cx="4322445" cy="4305300"/>
          </a:xfrm>
          <a:prstGeom prst="rect">
            <a:avLst/>
          </a:prstGeom>
          <a:solidFill>
            <a:schemeClr val="bg1"/>
          </a:solidFill>
          <a:ln w="38100">
            <a:solidFill>
              <a:schemeClr val="accent1">
                <a:lumMod val="75000"/>
              </a:schemeClr>
            </a:solidFill>
          </a:ln>
          <a:effectLst/>
        </p:spPr>
        <p:txBody>
          <a:bodyPr wrap="square" lIns="182880" tIns="182880" rIns="182880" bIns="182880">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First stage: </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Evaporation controlled</a:t>
            </a:r>
          </a:p>
          <a:p>
            <a:pPr marL="0" marR="0" lvl="0" indent="0" algn="ctr"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Second stage:</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Diffusion controlled</a:t>
            </a:r>
          </a:p>
          <a:p>
            <a:pPr marL="0" marR="0" lvl="0" indent="0" algn="ctr" defTabSz="43891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Last stage:</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b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Bond breakup</a:t>
            </a:r>
          </a:p>
        </p:txBody>
      </p:sp>
      <p:graphicFrame>
        <p:nvGraphicFramePr>
          <p:cNvPr id="73" name="Content Placeholder 114" descr="Sample table with 4 columns, 7 rows." title="Sample Table"/>
          <p:cNvGraphicFramePr/>
          <p:nvPr/>
        </p:nvGraphicFramePr>
        <p:xfrm>
          <a:off x="16981805" y="23845520"/>
          <a:ext cx="8169910" cy="7112000"/>
        </p:xfrm>
        <a:graphic>
          <a:graphicData uri="http://schemas.openxmlformats.org/drawingml/2006/table">
            <a:tbl>
              <a:tblPr firstRow="1" bandRow="1">
                <a:tableStyleId>{F5AB1C69-6EDB-4FF4-983F-18BD219EF322}</a:tableStyleId>
              </a:tblPr>
              <a:tblGrid>
                <a:gridCol w="1216025">
                  <a:extLst>
                    <a:ext uri="{9D8B030D-6E8A-4147-A177-3AD203B41FA5}">
                      <a16:colId xmlns:a16="http://schemas.microsoft.com/office/drawing/2014/main" val="20000"/>
                    </a:ext>
                  </a:extLst>
                </a:gridCol>
                <a:gridCol w="2955290">
                  <a:extLst>
                    <a:ext uri="{9D8B030D-6E8A-4147-A177-3AD203B41FA5}">
                      <a16:colId xmlns:a16="http://schemas.microsoft.com/office/drawing/2014/main" val="20001"/>
                    </a:ext>
                  </a:extLst>
                </a:gridCol>
                <a:gridCol w="1334770">
                  <a:extLst>
                    <a:ext uri="{9D8B030D-6E8A-4147-A177-3AD203B41FA5}">
                      <a16:colId xmlns:a16="http://schemas.microsoft.com/office/drawing/2014/main" val="20002"/>
                    </a:ext>
                  </a:extLst>
                </a:gridCol>
                <a:gridCol w="1395730">
                  <a:extLst>
                    <a:ext uri="{9D8B030D-6E8A-4147-A177-3AD203B41FA5}">
                      <a16:colId xmlns:a16="http://schemas.microsoft.com/office/drawing/2014/main" val="20003"/>
                    </a:ext>
                  </a:extLst>
                </a:gridCol>
                <a:gridCol w="1268095">
                  <a:extLst>
                    <a:ext uri="{9D8B030D-6E8A-4147-A177-3AD203B41FA5}">
                      <a16:colId xmlns:a16="http://schemas.microsoft.com/office/drawing/2014/main" val="20004"/>
                    </a:ext>
                  </a:extLst>
                </a:gridCol>
              </a:tblGrid>
              <a:tr h="457200">
                <a:tc>
                  <a:txBody>
                    <a:bodyPr/>
                    <a:lstStyle/>
                    <a:p>
                      <a:pPr algn="ctr"/>
                      <a:r>
                        <a:rPr lang="en-US" sz="2400" dirty="0"/>
                        <a:t>Powers</a:t>
                      </a:r>
                    </a:p>
                  </a:txBody>
                  <a:tcPr anchor="ctr">
                    <a:solidFill>
                      <a:schemeClr val="accent1">
                        <a:lumMod val="75000"/>
                      </a:schemeClr>
                    </a:solidFill>
                  </a:tcPr>
                </a:tc>
                <a:tc>
                  <a:txBody>
                    <a:bodyPr/>
                    <a:lstStyle/>
                    <a:p>
                      <a:pPr algn="ctr"/>
                      <a:r>
                        <a:rPr lang="en-US" sz="2400" dirty="0"/>
                        <a:t>Model</a:t>
                      </a:r>
                    </a:p>
                  </a:txBody>
                  <a:tcPr anchor="ctr">
                    <a:solidFill>
                      <a:schemeClr val="accent1">
                        <a:lumMod val="75000"/>
                      </a:schemeClr>
                    </a:solidFill>
                  </a:tcPr>
                </a:tc>
                <a:tc>
                  <a:txBody>
                    <a:bodyPr/>
                    <a:lstStyle/>
                    <a:p>
                      <a:pPr algn="ctr"/>
                      <a:r>
                        <a:rPr lang="en-US" sz="2400" dirty="0"/>
                        <a:t>R</a:t>
                      </a:r>
                      <a:r>
                        <a:rPr lang="en-US" sz="2400" baseline="30000" dirty="0"/>
                        <a:t>2</a:t>
                      </a:r>
                    </a:p>
                  </a:txBody>
                  <a:tcPr anchor="ctr">
                    <a:solidFill>
                      <a:schemeClr val="accent1">
                        <a:lumMod val="75000"/>
                      </a:schemeClr>
                    </a:solidFill>
                  </a:tcPr>
                </a:tc>
                <a:tc>
                  <a:txBody>
                    <a:bodyPr/>
                    <a:lstStyle/>
                    <a:p>
                      <a:pPr algn="ctr"/>
                      <a:r>
                        <a:rPr lang="en-US" sz="2400" dirty="0"/>
                        <a:t>RMSE</a:t>
                      </a:r>
                    </a:p>
                  </a:txBody>
                  <a:tcPr anchor="ctr">
                    <a:solidFill>
                      <a:schemeClr val="accent1">
                        <a:lumMod val="75000"/>
                      </a:schemeClr>
                    </a:solidFill>
                  </a:tcPr>
                </a:tc>
                <a:tc>
                  <a:txBody>
                    <a:bodyPr/>
                    <a:lstStyle/>
                    <a:p>
                      <a:pPr algn="ctr">
                        <a:buNone/>
                      </a:pPr>
                      <a:r>
                        <a:rPr lang="en-US" sz="2400" dirty="0">
                          <a:latin typeface="Times New Roman" panose="02020603050405020304" charset="0"/>
                        </a:rPr>
                        <a:t>χ</a:t>
                      </a:r>
                      <a:r>
                        <a:rPr lang="en-US" sz="2400" baseline="30000" dirty="0">
                          <a:latin typeface="Times New Roman" panose="02020603050405020304" charset="0"/>
                        </a:rPr>
                        <a:t>2</a:t>
                      </a:r>
                    </a:p>
                  </a:txBody>
                  <a:tcPr anchor="ctr">
                    <a:solidFill>
                      <a:schemeClr val="accent1">
                        <a:lumMod val="75000"/>
                      </a:schemeClr>
                    </a:solidFill>
                  </a:tcPr>
                </a:tc>
                <a:extLst>
                  <a:ext uri="{0D108BD9-81ED-4DB2-BD59-A6C34878D82A}">
                    <a16:rowId xmlns:a16="http://schemas.microsoft.com/office/drawing/2014/main" val="10000"/>
                  </a:ext>
                </a:extLst>
              </a:tr>
              <a:tr h="441960">
                <a:tc rowSpan="5">
                  <a:txBody>
                    <a:bodyPr/>
                    <a:lstStyle/>
                    <a:p>
                      <a:pPr algn="ctr"/>
                      <a:r>
                        <a:rPr lang="en-US" sz="2400" dirty="0"/>
                        <a:t>450W</a:t>
                      </a:r>
                    </a:p>
                  </a:txBody>
                  <a:tcPr anchor="ctr"/>
                </a:tc>
                <a:tc>
                  <a:txBody>
                    <a:bodyPr/>
                    <a:lstStyle/>
                    <a:p>
                      <a:pPr algn="l">
                        <a:buNone/>
                      </a:pPr>
                      <a:r>
                        <a:rPr lang="en-US" sz="2400" b="0" dirty="0"/>
                        <a:t>Page</a:t>
                      </a:r>
                    </a:p>
                  </a:txBody>
                  <a:tcPr marL="68580" marR="68580" marT="38100" marB="38100" anchor="ctr"/>
                </a:tc>
                <a:tc>
                  <a:txBody>
                    <a:bodyPr/>
                    <a:lstStyle/>
                    <a:p>
                      <a:pPr algn="ctr">
                        <a:buNone/>
                      </a:pPr>
                      <a:r>
                        <a:rPr lang="en-US" sz="2400" b="0" dirty="0"/>
                        <a:t>0.99621</a:t>
                      </a:r>
                    </a:p>
                  </a:txBody>
                  <a:tcPr marL="68580" marR="68580" marT="0" marB="0" anchor="ctr"/>
                </a:tc>
                <a:tc>
                  <a:txBody>
                    <a:bodyPr/>
                    <a:lstStyle/>
                    <a:p>
                      <a:pPr algn="ctr">
                        <a:buNone/>
                      </a:pPr>
                      <a:r>
                        <a:rPr lang="en-US" sz="2400" b="0" dirty="0"/>
                        <a:t>0.01657</a:t>
                      </a:r>
                    </a:p>
                  </a:txBody>
                  <a:tcPr marL="68580" marR="68580" marT="0" marB="0" anchor="ctr"/>
                </a:tc>
                <a:tc>
                  <a:txBody>
                    <a:bodyPr/>
                    <a:lstStyle/>
                    <a:p>
                      <a:pPr algn="ctr">
                        <a:buNone/>
                      </a:pPr>
                      <a:r>
                        <a:rPr lang="en-US" sz="2400" b="0" dirty="0"/>
                        <a:t>0.00031</a:t>
                      </a:r>
                    </a:p>
                  </a:txBody>
                  <a:tcPr marL="68580" marR="68580" marT="0" marB="0" anchor="ctr"/>
                </a:tc>
                <a:extLst>
                  <a:ext uri="{0D108BD9-81ED-4DB2-BD59-A6C34878D82A}">
                    <a16:rowId xmlns:a16="http://schemas.microsoft.com/office/drawing/2014/main" val="10001"/>
                  </a:ext>
                </a:extLst>
              </a:tr>
              <a:tr h="441960">
                <a:tc vMerge="1">
                  <a:txBody>
                    <a:bodyPr/>
                    <a:lstStyle/>
                    <a:p>
                      <a:endParaRPr lang="en-VN"/>
                    </a:p>
                  </a:txBody>
                  <a:tcPr anchor="ctr"/>
                </a:tc>
                <a:tc>
                  <a:txBody>
                    <a:bodyPr/>
                    <a:lstStyle/>
                    <a:p>
                      <a:pPr algn="l">
                        <a:buNone/>
                      </a:pPr>
                      <a:r>
                        <a:rPr lang="en-US" sz="2400" b="0" dirty="0"/>
                        <a:t>Henderson and Pabis</a:t>
                      </a:r>
                    </a:p>
                  </a:txBody>
                  <a:tcPr marL="68580" marR="68580" marT="38100" marB="38100" anchor="ctr"/>
                </a:tc>
                <a:tc>
                  <a:txBody>
                    <a:bodyPr/>
                    <a:lstStyle/>
                    <a:p>
                      <a:pPr algn="ctr">
                        <a:buNone/>
                      </a:pPr>
                      <a:r>
                        <a:rPr lang="en-US" sz="2400" b="0" dirty="0"/>
                        <a:t>0.99271</a:t>
                      </a:r>
                    </a:p>
                  </a:txBody>
                  <a:tcPr marL="68580" marR="68580" marT="0" marB="0" anchor="ctr"/>
                </a:tc>
                <a:tc>
                  <a:txBody>
                    <a:bodyPr/>
                    <a:lstStyle/>
                    <a:p>
                      <a:pPr algn="ctr">
                        <a:buNone/>
                      </a:pPr>
                      <a:r>
                        <a:rPr lang="en-US" sz="2400" b="0" dirty="0"/>
                        <a:t>0.02298</a:t>
                      </a:r>
                    </a:p>
                  </a:txBody>
                  <a:tcPr marL="68580" marR="68580" marT="0" marB="0" anchor="ctr"/>
                </a:tc>
                <a:tc>
                  <a:txBody>
                    <a:bodyPr/>
                    <a:lstStyle/>
                    <a:p>
                      <a:pPr algn="ctr">
                        <a:buNone/>
                      </a:pPr>
                      <a:r>
                        <a:rPr lang="en-US" sz="2400" b="0" dirty="0"/>
                        <a:t>0.00059</a:t>
                      </a:r>
                    </a:p>
                  </a:txBody>
                  <a:tcPr marL="68580" marR="68580" marT="0" marB="0" anchor="ctr"/>
                </a:tc>
                <a:extLst>
                  <a:ext uri="{0D108BD9-81ED-4DB2-BD59-A6C34878D82A}">
                    <a16:rowId xmlns:a16="http://schemas.microsoft.com/office/drawing/2014/main" val="10002"/>
                  </a:ext>
                </a:extLst>
              </a:tr>
              <a:tr h="441960">
                <a:tc vMerge="1">
                  <a:txBody>
                    <a:bodyPr/>
                    <a:lstStyle/>
                    <a:p>
                      <a:endParaRPr lang="en-VN"/>
                    </a:p>
                  </a:txBody>
                  <a:tcPr anchor="ctr"/>
                </a:tc>
                <a:tc>
                  <a:txBody>
                    <a:bodyPr/>
                    <a:lstStyle/>
                    <a:p>
                      <a:pPr algn="l">
                        <a:buNone/>
                      </a:pPr>
                      <a:r>
                        <a:rPr lang="en-US" sz="2400" b="0" dirty="0"/>
                        <a:t>Logarithm</a:t>
                      </a:r>
                    </a:p>
                  </a:txBody>
                  <a:tcPr marL="68580" marR="68580" marT="38100" marB="38100" anchor="ctr"/>
                </a:tc>
                <a:tc>
                  <a:txBody>
                    <a:bodyPr/>
                    <a:lstStyle/>
                    <a:p>
                      <a:pPr algn="ctr">
                        <a:buNone/>
                      </a:pPr>
                      <a:r>
                        <a:rPr lang="en-US" sz="2400" b="0" dirty="0"/>
                        <a:t>0.99275</a:t>
                      </a:r>
                    </a:p>
                  </a:txBody>
                  <a:tcPr marL="68580" marR="68580" marT="0" marB="0" anchor="ctr"/>
                </a:tc>
                <a:tc>
                  <a:txBody>
                    <a:bodyPr/>
                    <a:lstStyle/>
                    <a:p>
                      <a:pPr algn="ctr">
                        <a:buNone/>
                      </a:pPr>
                      <a:r>
                        <a:rPr lang="en-US" sz="2400" b="0" dirty="0"/>
                        <a:t>0.02292</a:t>
                      </a:r>
                    </a:p>
                  </a:txBody>
                  <a:tcPr marL="68580" marR="68580" marT="0" marB="0" anchor="ctr"/>
                </a:tc>
                <a:tc>
                  <a:txBody>
                    <a:bodyPr/>
                    <a:lstStyle/>
                    <a:p>
                      <a:pPr algn="ctr">
                        <a:buNone/>
                      </a:pPr>
                      <a:r>
                        <a:rPr lang="en-US" sz="2400" b="0" dirty="0"/>
                        <a:t>0.00063</a:t>
                      </a:r>
                    </a:p>
                  </a:txBody>
                  <a:tcPr marL="68580" marR="68580" marT="0" marB="0" anchor="ctr"/>
                </a:tc>
                <a:extLst>
                  <a:ext uri="{0D108BD9-81ED-4DB2-BD59-A6C34878D82A}">
                    <a16:rowId xmlns:a16="http://schemas.microsoft.com/office/drawing/2014/main" val="10003"/>
                  </a:ext>
                </a:extLst>
              </a:tr>
              <a:tr h="441960">
                <a:tc vMerge="1">
                  <a:txBody>
                    <a:bodyPr/>
                    <a:lstStyle/>
                    <a:p>
                      <a:endParaRPr lang="en-VN"/>
                    </a:p>
                  </a:txBody>
                  <a:tcPr anchor="ctr"/>
                </a:tc>
                <a:tc>
                  <a:txBody>
                    <a:bodyPr/>
                    <a:lstStyle/>
                    <a:p>
                      <a:pPr algn="l">
                        <a:buNone/>
                      </a:pPr>
                      <a:r>
                        <a:rPr lang="en-US" sz="2400" b="1" dirty="0">
                          <a:sym typeface="+mn-ea"/>
                        </a:rPr>
                        <a:t>Midilli</a:t>
                      </a:r>
                    </a:p>
                  </a:txBody>
                  <a:tcPr marL="68580" marR="68580" marT="38100" marB="38100" anchor="ctr"/>
                </a:tc>
                <a:tc>
                  <a:txBody>
                    <a:bodyPr/>
                    <a:lstStyle/>
                    <a:p>
                      <a:pPr algn="ctr">
                        <a:buNone/>
                      </a:pPr>
                      <a:r>
                        <a:rPr lang="en-US" sz="2400" b="1" dirty="0"/>
                        <a:t>0.99907</a:t>
                      </a:r>
                    </a:p>
                  </a:txBody>
                  <a:tcPr marL="68580" marR="68580" marT="0" marB="0" anchor="ctr"/>
                </a:tc>
                <a:tc>
                  <a:txBody>
                    <a:bodyPr/>
                    <a:lstStyle/>
                    <a:p>
                      <a:pPr algn="ctr">
                        <a:buNone/>
                      </a:pPr>
                      <a:r>
                        <a:rPr lang="en-US" sz="2400" b="1" dirty="0"/>
                        <a:t>0.00823</a:t>
                      </a:r>
                    </a:p>
                  </a:txBody>
                  <a:tcPr marL="68580" marR="68580" marT="0" marB="0" anchor="ctr"/>
                </a:tc>
                <a:tc>
                  <a:txBody>
                    <a:bodyPr/>
                    <a:lstStyle/>
                    <a:p>
                      <a:pPr algn="ctr">
                        <a:buNone/>
                      </a:pPr>
                      <a:r>
                        <a:rPr lang="en-US" sz="2400" b="1" dirty="0"/>
                        <a:t>0.00009</a:t>
                      </a:r>
                    </a:p>
                  </a:txBody>
                  <a:tcPr marL="68580" marR="68580" marT="0" marB="0" anchor="ctr"/>
                </a:tc>
                <a:extLst>
                  <a:ext uri="{0D108BD9-81ED-4DB2-BD59-A6C34878D82A}">
                    <a16:rowId xmlns:a16="http://schemas.microsoft.com/office/drawing/2014/main" val="10004"/>
                  </a:ext>
                </a:extLst>
              </a:tr>
              <a:tr h="441960">
                <a:tc vMerge="1">
                  <a:txBody>
                    <a:bodyPr/>
                    <a:lstStyle/>
                    <a:p>
                      <a:endParaRPr lang="en-VN"/>
                    </a:p>
                  </a:txBody>
                  <a:tcPr anchor="ctr"/>
                </a:tc>
                <a:tc>
                  <a:txBody>
                    <a:bodyPr/>
                    <a:lstStyle/>
                    <a:p>
                      <a:pPr algn="l">
                        <a:buNone/>
                      </a:pPr>
                      <a:r>
                        <a:rPr lang="en-US" sz="2400" dirty="0">
                          <a:sym typeface="+mn-ea"/>
                        </a:rPr>
                        <a:t>Wang and Singh</a:t>
                      </a:r>
                      <a:endParaRPr lang="en-US" sz="2400" b="0" dirty="0">
                        <a:sym typeface="+mn-ea"/>
                      </a:endParaRPr>
                    </a:p>
                  </a:txBody>
                  <a:tcPr marL="68580" marR="68580" marT="38100" marB="38100" anchor="ctr"/>
                </a:tc>
                <a:tc>
                  <a:txBody>
                    <a:bodyPr/>
                    <a:lstStyle/>
                    <a:p>
                      <a:pPr algn="ctr">
                        <a:buNone/>
                      </a:pPr>
                      <a:r>
                        <a:rPr lang="en-US" sz="2400" b="0" dirty="0"/>
                        <a:t>0.91246</a:t>
                      </a:r>
                    </a:p>
                  </a:txBody>
                  <a:tcPr marL="68580" marR="68580" marT="0" marB="0" anchor="ctr"/>
                </a:tc>
                <a:tc>
                  <a:txBody>
                    <a:bodyPr/>
                    <a:lstStyle/>
                    <a:p>
                      <a:pPr algn="ctr">
                        <a:buNone/>
                      </a:pPr>
                      <a:r>
                        <a:rPr lang="en-US" sz="2400" b="0" dirty="0"/>
                        <a:t>0.07965</a:t>
                      </a:r>
                    </a:p>
                  </a:txBody>
                  <a:tcPr marL="68580" marR="68580" marT="0" marB="0" anchor="ctr"/>
                </a:tc>
                <a:tc>
                  <a:txBody>
                    <a:bodyPr/>
                    <a:lstStyle/>
                    <a:p>
                      <a:pPr algn="ctr">
                        <a:buNone/>
                      </a:pPr>
                      <a:r>
                        <a:rPr lang="en-US" sz="2400" b="0" dirty="0"/>
                        <a:t>0.00714</a:t>
                      </a:r>
                    </a:p>
                  </a:txBody>
                  <a:tcPr marL="68580" marR="68580" marT="0" marB="0" anchor="ctr"/>
                </a:tc>
                <a:extLst>
                  <a:ext uri="{0D108BD9-81ED-4DB2-BD59-A6C34878D82A}">
                    <a16:rowId xmlns:a16="http://schemas.microsoft.com/office/drawing/2014/main" val="10005"/>
                  </a:ext>
                </a:extLst>
              </a:tr>
              <a:tr h="441960">
                <a:tc rowSpan="5">
                  <a:txBody>
                    <a:bodyPr/>
                    <a:lstStyle/>
                    <a:p>
                      <a:pPr algn="ctr">
                        <a:buNone/>
                      </a:pPr>
                      <a:r>
                        <a:rPr lang="en-US" sz="2400" dirty="0"/>
                        <a:t>300W</a:t>
                      </a:r>
                    </a:p>
                  </a:txBody>
                  <a:tcPr anchor="ctr"/>
                </a:tc>
                <a:tc>
                  <a:txBody>
                    <a:bodyPr/>
                    <a:lstStyle/>
                    <a:p>
                      <a:pPr algn="l">
                        <a:buNone/>
                      </a:pPr>
                      <a:r>
                        <a:rPr lang="en-US" sz="2400" b="0" dirty="0"/>
                        <a:t>Page</a:t>
                      </a:r>
                    </a:p>
                  </a:txBody>
                  <a:tcPr marL="68580" marR="68580" marT="38100" marB="38100" anchor="ctr"/>
                </a:tc>
                <a:tc>
                  <a:txBody>
                    <a:bodyPr/>
                    <a:lstStyle/>
                    <a:p>
                      <a:pPr algn="ctr">
                        <a:buNone/>
                      </a:pPr>
                      <a:r>
                        <a:rPr lang="en-US" sz="2400" b="0" dirty="0"/>
                        <a:t>0.99196</a:t>
                      </a:r>
                    </a:p>
                  </a:txBody>
                  <a:tcPr marL="68580" marR="68580" marT="0" marB="0" anchor="ctr"/>
                </a:tc>
                <a:tc>
                  <a:txBody>
                    <a:bodyPr/>
                    <a:lstStyle/>
                    <a:p>
                      <a:pPr algn="ctr">
                        <a:buNone/>
                      </a:pPr>
                      <a:r>
                        <a:rPr lang="en-US" sz="2400" b="0" dirty="0"/>
                        <a:t>0.02424</a:t>
                      </a:r>
                    </a:p>
                  </a:txBody>
                  <a:tcPr marL="68580" marR="68580" marT="0" marB="0" anchor="ctr"/>
                </a:tc>
                <a:tc>
                  <a:txBody>
                    <a:bodyPr/>
                    <a:lstStyle/>
                    <a:p>
                      <a:pPr algn="ctr">
                        <a:buNone/>
                      </a:pPr>
                      <a:r>
                        <a:rPr lang="en-US" sz="2400" b="0" dirty="0"/>
                        <a:t>0.00064</a:t>
                      </a:r>
                    </a:p>
                  </a:txBody>
                  <a:tcPr marL="68580" marR="68580" marT="0" marB="0" anchor="ctr"/>
                </a:tc>
                <a:extLst>
                  <a:ext uri="{0D108BD9-81ED-4DB2-BD59-A6C34878D82A}">
                    <a16:rowId xmlns:a16="http://schemas.microsoft.com/office/drawing/2014/main" val="10006"/>
                  </a:ext>
                </a:extLst>
              </a:tr>
              <a:tr h="441960">
                <a:tc vMerge="1">
                  <a:txBody>
                    <a:bodyPr/>
                    <a:lstStyle/>
                    <a:p>
                      <a:endParaRPr lang="en-VN"/>
                    </a:p>
                  </a:txBody>
                  <a:tcPr anchor="ctr"/>
                </a:tc>
                <a:tc>
                  <a:txBody>
                    <a:bodyPr/>
                    <a:lstStyle/>
                    <a:p>
                      <a:pPr algn="l">
                        <a:buNone/>
                      </a:pPr>
                      <a:r>
                        <a:rPr lang="en-US" sz="2400" b="0" dirty="0"/>
                        <a:t>Henderson and Pabis</a:t>
                      </a:r>
                    </a:p>
                  </a:txBody>
                  <a:tcPr marL="68580" marR="68580" marT="38100" marB="38100" anchor="ctr"/>
                </a:tc>
                <a:tc>
                  <a:txBody>
                    <a:bodyPr/>
                    <a:lstStyle/>
                    <a:p>
                      <a:pPr algn="ctr">
                        <a:buNone/>
                      </a:pPr>
                      <a:r>
                        <a:rPr lang="en-US" sz="2400" b="0" dirty="0"/>
                        <a:t>0.99158</a:t>
                      </a:r>
                    </a:p>
                  </a:txBody>
                  <a:tcPr marL="68580" marR="68580" marT="0" marB="0" anchor="ctr"/>
                </a:tc>
                <a:tc>
                  <a:txBody>
                    <a:bodyPr/>
                    <a:lstStyle/>
                    <a:p>
                      <a:pPr algn="ctr">
                        <a:buNone/>
                      </a:pPr>
                      <a:r>
                        <a:rPr lang="en-US" sz="2400" b="0" dirty="0"/>
                        <a:t>0.02479</a:t>
                      </a:r>
                    </a:p>
                  </a:txBody>
                  <a:tcPr marL="68580" marR="68580" marT="0" marB="0" anchor="ctr"/>
                </a:tc>
                <a:tc>
                  <a:txBody>
                    <a:bodyPr/>
                    <a:lstStyle/>
                    <a:p>
                      <a:pPr algn="ctr">
                        <a:buNone/>
                      </a:pPr>
                      <a:r>
                        <a:rPr lang="en-US" sz="2400" b="0" dirty="0"/>
                        <a:t>0.00067</a:t>
                      </a:r>
                    </a:p>
                  </a:txBody>
                  <a:tcPr marL="68580" marR="68580" marT="0" marB="0" anchor="ctr"/>
                </a:tc>
                <a:extLst>
                  <a:ext uri="{0D108BD9-81ED-4DB2-BD59-A6C34878D82A}">
                    <a16:rowId xmlns:a16="http://schemas.microsoft.com/office/drawing/2014/main" val="10007"/>
                  </a:ext>
                </a:extLst>
              </a:tr>
              <a:tr h="441960">
                <a:tc vMerge="1">
                  <a:txBody>
                    <a:bodyPr/>
                    <a:lstStyle/>
                    <a:p>
                      <a:endParaRPr lang="en-VN"/>
                    </a:p>
                  </a:txBody>
                  <a:tcPr anchor="ctr"/>
                </a:tc>
                <a:tc>
                  <a:txBody>
                    <a:bodyPr/>
                    <a:lstStyle/>
                    <a:p>
                      <a:pPr algn="l">
                        <a:buNone/>
                      </a:pPr>
                      <a:r>
                        <a:rPr lang="en-US" sz="2400" b="0" dirty="0"/>
                        <a:t>Logarithm</a:t>
                      </a:r>
                    </a:p>
                  </a:txBody>
                  <a:tcPr marL="68580" marR="68580" marT="38100" marB="38100" anchor="ctr"/>
                </a:tc>
                <a:tc>
                  <a:txBody>
                    <a:bodyPr/>
                    <a:lstStyle/>
                    <a:p>
                      <a:pPr algn="ctr">
                        <a:buNone/>
                      </a:pPr>
                      <a:r>
                        <a:rPr lang="en-US" sz="2400" b="0" dirty="0"/>
                        <a:t>0.99232</a:t>
                      </a:r>
                    </a:p>
                  </a:txBody>
                  <a:tcPr marL="68580" marR="68580" marT="0" marB="0" anchor="ctr"/>
                </a:tc>
                <a:tc>
                  <a:txBody>
                    <a:bodyPr/>
                    <a:lstStyle/>
                    <a:p>
                      <a:pPr algn="ctr">
                        <a:buNone/>
                      </a:pPr>
                      <a:r>
                        <a:rPr lang="en-US" sz="2400" b="0" dirty="0"/>
                        <a:t>0.02369</a:t>
                      </a:r>
                    </a:p>
                  </a:txBody>
                  <a:tcPr marL="68580" marR="68580" marT="0" marB="0" anchor="ctr"/>
                </a:tc>
                <a:tc>
                  <a:txBody>
                    <a:bodyPr/>
                    <a:lstStyle/>
                    <a:p>
                      <a:pPr algn="ctr">
                        <a:buNone/>
                      </a:pPr>
                      <a:r>
                        <a:rPr lang="en-US" sz="2400" b="0" dirty="0"/>
                        <a:t>0.00064</a:t>
                      </a:r>
                    </a:p>
                  </a:txBody>
                  <a:tcPr marL="68580" marR="68580" marT="0" marB="0" anchor="ctr"/>
                </a:tc>
                <a:extLst>
                  <a:ext uri="{0D108BD9-81ED-4DB2-BD59-A6C34878D82A}">
                    <a16:rowId xmlns:a16="http://schemas.microsoft.com/office/drawing/2014/main" val="10008"/>
                  </a:ext>
                </a:extLst>
              </a:tr>
              <a:tr h="314960">
                <a:tc vMerge="1">
                  <a:txBody>
                    <a:bodyPr/>
                    <a:lstStyle/>
                    <a:p>
                      <a:endParaRPr lang="en-VN"/>
                    </a:p>
                  </a:txBody>
                  <a:tcPr anchor="ctr"/>
                </a:tc>
                <a:tc>
                  <a:txBody>
                    <a:bodyPr/>
                    <a:lstStyle/>
                    <a:p>
                      <a:pPr algn="l">
                        <a:buNone/>
                      </a:pPr>
                      <a:r>
                        <a:rPr lang="en-US" sz="2400" b="1" dirty="0">
                          <a:sym typeface="+mn-ea"/>
                        </a:rPr>
                        <a:t>Midilli</a:t>
                      </a:r>
                    </a:p>
                  </a:txBody>
                  <a:tcPr marL="68580" marR="68580" marT="38100" marB="38100" anchor="ctr"/>
                </a:tc>
                <a:tc>
                  <a:txBody>
                    <a:bodyPr/>
                    <a:lstStyle/>
                    <a:p>
                      <a:pPr algn="ctr">
                        <a:buNone/>
                      </a:pPr>
                      <a:r>
                        <a:rPr lang="en-US" sz="2400" b="1" dirty="0"/>
                        <a:t>0.99611</a:t>
                      </a:r>
                    </a:p>
                  </a:txBody>
                  <a:tcPr marL="68580" marR="68580" marT="0" marB="0" anchor="ctr"/>
                </a:tc>
                <a:tc>
                  <a:txBody>
                    <a:bodyPr/>
                    <a:lstStyle/>
                    <a:p>
                      <a:pPr algn="ctr">
                        <a:buNone/>
                      </a:pPr>
                      <a:r>
                        <a:rPr lang="en-US" sz="2400" b="1" dirty="0"/>
                        <a:t>0.01686</a:t>
                      </a:r>
                    </a:p>
                  </a:txBody>
                  <a:tcPr marL="68580" marR="68580" marT="0" marB="0" anchor="ctr"/>
                </a:tc>
                <a:tc>
                  <a:txBody>
                    <a:bodyPr/>
                    <a:lstStyle/>
                    <a:p>
                      <a:pPr algn="ctr">
                        <a:buNone/>
                      </a:pPr>
                      <a:r>
                        <a:rPr lang="en-US" sz="2400" b="1" dirty="0"/>
                        <a:t>0.00034</a:t>
                      </a:r>
                    </a:p>
                  </a:txBody>
                  <a:tcPr marL="68580" marR="68580" marT="0" marB="0" anchor="ctr"/>
                </a:tc>
                <a:extLst>
                  <a:ext uri="{0D108BD9-81ED-4DB2-BD59-A6C34878D82A}">
                    <a16:rowId xmlns:a16="http://schemas.microsoft.com/office/drawing/2014/main" val="10009"/>
                  </a:ext>
                </a:extLst>
              </a:tr>
              <a:tr h="441960">
                <a:tc vMerge="1">
                  <a:txBody>
                    <a:bodyPr/>
                    <a:lstStyle/>
                    <a:p>
                      <a:endParaRPr lang="en-VN"/>
                    </a:p>
                  </a:txBody>
                  <a:tcPr anchor="ctr"/>
                </a:tc>
                <a:tc>
                  <a:txBody>
                    <a:bodyPr/>
                    <a:lstStyle/>
                    <a:p>
                      <a:pPr algn="l">
                        <a:buNone/>
                      </a:pPr>
                      <a:r>
                        <a:rPr lang="en-US" sz="2400" dirty="0">
                          <a:sym typeface="+mn-ea"/>
                        </a:rPr>
                        <a:t>Wang and Singh</a:t>
                      </a:r>
                      <a:endParaRPr lang="en-US" sz="2400" b="0" dirty="0">
                        <a:sym typeface="+mn-ea"/>
                      </a:endParaRPr>
                    </a:p>
                  </a:txBody>
                  <a:tcPr marL="68580" marR="68580" marT="38100" marB="38100" anchor="ctr"/>
                </a:tc>
                <a:tc>
                  <a:txBody>
                    <a:bodyPr/>
                    <a:lstStyle/>
                    <a:p>
                      <a:pPr algn="ctr">
                        <a:buNone/>
                      </a:pPr>
                      <a:r>
                        <a:rPr lang="en-US" sz="2400" b="0" dirty="0"/>
                        <a:t>0.94457</a:t>
                      </a:r>
                    </a:p>
                  </a:txBody>
                  <a:tcPr marL="68580" marR="68580" marT="0" marB="0" anchor="ctr"/>
                </a:tc>
                <a:tc>
                  <a:txBody>
                    <a:bodyPr/>
                    <a:lstStyle/>
                    <a:p>
                      <a:pPr algn="ctr">
                        <a:buNone/>
                      </a:pPr>
                      <a:r>
                        <a:rPr lang="en-US" sz="2400" b="0" dirty="0"/>
                        <a:t>0.06363</a:t>
                      </a:r>
                    </a:p>
                  </a:txBody>
                  <a:tcPr marL="68580" marR="68580" marT="0" marB="0" anchor="ctr"/>
                </a:tc>
                <a:tc>
                  <a:txBody>
                    <a:bodyPr/>
                    <a:lstStyle/>
                    <a:p>
                      <a:pPr algn="ctr">
                        <a:buNone/>
                      </a:pPr>
                      <a:r>
                        <a:rPr lang="en-US" sz="2400" b="0" dirty="0"/>
                        <a:t>0.00442</a:t>
                      </a:r>
                    </a:p>
                  </a:txBody>
                  <a:tcPr marL="68580" marR="68580" marT="0" marB="0" anchor="ctr"/>
                </a:tc>
                <a:extLst>
                  <a:ext uri="{0D108BD9-81ED-4DB2-BD59-A6C34878D82A}">
                    <a16:rowId xmlns:a16="http://schemas.microsoft.com/office/drawing/2014/main" val="10010"/>
                  </a:ext>
                </a:extLst>
              </a:tr>
              <a:tr h="441960">
                <a:tc rowSpan="5">
                  <a:txBody>
                    <a:bodyPr/>
                    <a:lstStyle/>
                    <a:p>
                      <a:pPr algn="ctr">
                        <a:buNone/>
                      </a:pPr>
                      <a:r>
                        <a:rPr lang="en-US" sz="2400" dirty="0"/>
                        <a:t>150W</a:t>
                      </a:r>
                    </a:p>
                  </a:txBody>
                  <a:tcPr anchor="ctr"/>
                </a:tc>
                <a:tc>
                  <a:txBody>
                    <a:bodyPr/>
                    <a:lstStyle/>
                    <a:p>
                      <a:pPr algn="l">
                        <a:buNone/>
                      </a:pPr>
                      <a:r>
                        <a:rPr lang="en-US" sz="2400" b="0" dirty="0"/>
                        <a:t>Page</a:t>
                      </a:r>
                    </a:p>
                  </a:txBody>
                  <a:tcPr marL="68580" marR="68580" marT="38100" marB="38100" anchor="ctr"/>
                </a:tc>
                <a:tc>
                  <a:txBody>
                    <a:bodyPr/>
                    <a:lstStyle/>
                    <a:p>
                      <a:pPr algn="ctr">
                        <a:buNone/>
                      </a:pPr>
                      <a:r>
                        <a:rPr lang="en-US" sz="2400" b="0" dirty="0"/>
                        <a:t>0.99820</a:t>
                      </a:r>
                    </a:p>
                  </a:txBody>
                  <a:tcPr marL="68580" marR="68580" marT="0" marB="0" anchor="ctr"/>
                </a:tc>
                <a:tc>
                  <a:txBody>
                    <a:bodyPr/>
                    <a:lstStyle/>
                    <a:p>
                      <a:pPr algn="ctr">
                        <a:buNone/>
                      </a:pPr>
                      <a:r>
                        <a:rPr lang="en-US" sz="2400" b="0" dirty="0"/>
                        <a:t>0.01245</a:t>
                      </a:r>
                    </a:p>
                  </a:txBody>
                  <a:tcPr marL="68580" marR="68580" marT="0" marB="0" anchor="ctr"/>
                </a:tc>
                <a:tc>
                  <a:txBody>
                    <a:bodyPr/>
                    <a:lstStyle/>
                    <a:p>
                      <a:pPr algn="ctr">
                        <a:buNone/>
                      </a:pPr>
                      <a:r>
                        <a:rPr lang="en-US" sz="2400" b="0" dirty="0"/>
                        <a:t>0.00017</a:t>
                      </a:r>
                    </a:p>
                  </a:txBody>
                  <a:tcPr marL="68580" marR="68580" marT="0" marB="0" anchor="ctr"/>
                </a:tc>
                <a:extLst>
                  <a:ext uri="{0D108BD9-81ED-4DB2-BD59-A6C34878D82A}">
                    <a16:rowId xmlns:a16="http://schemas.microsoft.com/office/drawing/2014/main" val="10011"/>
                  </a:ext>
                </a:extLst>
              </a:tr>
              <a:tr h="441960">
                <a:tc vMerge="1">
                  <a:txBody>
                    <a:bodyPr/>
                    <a:lstStyle/>
                    <a:p>
                      <a:endParaRPr lang="en-VN"/>
                    </a:p>
                  </a:txBody>
                  <a:tcPr anchor="ctr"/>
                </a:tc>
                <a:tc>
                  <a:txBody>
                    <a:bodyPr/>
                    <a:lstStyle/>
                    <a:p>
                      <a:pPr algn="l">
                        <a:buNone/>
                      </a:pPr>
                      <a:r>
                        <a:rPr lang="en-US" sz="2400" b="0" dirty="0"/>
                        <a:t>Henderson and Pabis</a:t>
                      </a:r>
                    </a:p>
                  </a:txBody>
                  <a:tcPr marL="68580" marR="68580" marT="38100" marB="38100" anchor="ctr"/>
                </a:tc>
                <a:tc>
                  <a:txBody>
                    <a:bodyPr/>
                    <a:lstStyle/>
                    <a:p>
                      <a:pPr algn="ctr">
                        <a:buNone/>
                      </a:pPr>
                      <a:r>
                        <a:rPr lang="en-US" sz="2400" b="0" dirty="0"/>
                        <a:t>0.99316</a:t>
                      </a:r>
                    </a:p>
                  </a:txBody>
                  <a:tcPr marL="68580" marR="68580" marT="0" marB="0" anchor="ctr"/>
                </a:tc>
                <a:tc>
                  <a:txBody>
                    <a:bodyPr/>
                    <a:lstStyle/>
                    <a:p>
                      <a:pPr algn="ctr">
                        <a:buNone/>
                      </a:pPr>
                      <a:r>
                        <a:rPr lang="en-US" sz="2400" b="0" dirty="0"/>
                        <a:t>0.02427</a:t>
                      </a:r>
                    </a:p>
                  </a:txBody>
                  <a:tcPr marL="68580" marR="68580" marT="0" marB="0" anchor="ctr"/>
                </a:tc>
                <a:tc>
                  <a:txBody>
                    <a:bodyPr/>
                    <a:lstStyle/>
                    <a:p>
                      <a:pPr algn="ctr">
                        <a:buNone/>
                      </a:pPr>
                      <a:r>
                        <a:rPr lang="en-US" sz="2400" b="0" dirty="0"/>
                        <a:t>0.00063</a:t>
                      </a:r>
                    </a:p>
                  </a:txBody>
                  <a:tcPr marL="68580" marR="68580" marT="0" marB="0" anchor="ctr"/>
                </a:tc>
                <a:extLst>
                  <a:ext uri="{0D108BD9-81ED-4DB2-BD59-A6C34878D82A}">
                    <a16:rowId xmlns:a16="http://schemas.microsoft.com/office/drawing/2014/main" val="10012"/>
                  </a:ext>
                </a:extLst>
              </a:tr>
              <a:tr h="441960">
                <a:tc vMerge="1">
                  <a:txBody>
                    <a:bodyPr/>
                    <a:lstStyle/>
                    <a:p>
                      <a:endParaRPr lang="en-VN"/>
                    </a:p>
                  </a:txBody>
                  <a:tcPr anchor="ctr"/>
                </a:tc>
                <a:tc>
                  <a:txBody>
                    <a:bodyPr/>
                    <a:lstStyle/>
                    <a:p>
                      <a:pPr algn="l">
                        <a:buNone/>
                      </a:pPr>
                      <a:r>
                        <a:rPr lang="en-US" sz="2400" b="0" dirty="0"/>
                        <a:t>Logarithm</a:t>
                      </a:r>
                    </a:p>
                  </a:txBody>
                  <a:tcPr marL="68580" marR="68580" marT="38100" marB="38100" anchor="ctr"/>
                </a:tc>
                <a:tc>
                  <a:txBody>
                    <a:bodyPr/>
                    <a:lstStyle/>
                    <a:p>
                      <a:pPr algn="ctr">
                        <a:buNone/>
                      </a:pPr>
                      <a:r>
                        <a:rPr lang="en-US" sz="2400" b="0" dirty="0"/>
                        <a:t>0.99939</a:t>
                      </a:r>
                    </a:p>
                  </a:txBody>
                  <a:tcPr marL="68580" marR="68580" marT="0" marB="0" anchor="ctr"/>
                </a:tc>
                <a:tc>
                  <a:txBody>
                    <a:bodyPr/>
                    <a:lstStyle/>
                    <a:p>
                      <a:pPr algn="ctr">
                        <a:buNone/>
                      </a:pPr>
                      <a:r>
                        <a:rPr lang="en-US" sz="2400" b="0" dirty="0"/>
                        <a:t>0.00727</a:t>
                      </a:r>
                    </a:p>
                  </a:txBody>
                  <a:tcPr marL="68580" marR="68580" marT="0" marB="0" anchor="ctr"/>
                </a:tc>
                <a:tc>
                  <a:txBody>
                    <a:bodyPr/>
                    <a:lstStyle/>
                    <a:p>
                      <a:pPr algn="ctr">
                        <a:buNone/>
                      </a:pPr>
                      <a:r>
                        <a:rPr lang="en-US" sz="2400" b="0" dirty="0"/>
                        <a:t>0.00006</a:t>
                      </a:r>
                    </a:p>
                  </a:txBody>
                  <a:tcPr marL="68580" marR="68580" marT="0" marB="0" anchor="ctr"/>
                </a:tc>
                <a:extLst>
                  <a:ext uri="{0D108BD9-81ED-4DB2-BD59-A6C34878D82A}">
                    <a16:rowId xmlns:a16="http://schemas.microsoft.com/office/drawing/2014/main" val="10013"/>
                  </a:ext>
                </a:extLst>
              </a:tr>
              <a:tr h="441960">
                <a:tc vMerge="1">
                  <a:txBody>
                    <a:bodyPr/>
                    <a:lstStyle/>
                    <a:p>
                      <a:endParaRPr lang="en-VN"/>
                    </a:p>
                  </a:txBody>
                  <a:tcPr anchor="ctr"/>
                </a:tc>
                <a:tc>
                  <a:txBody>
                    <a:bodyPr/>
                    <a:lstStyle/>
                    <a:p>
                      <a:pPr algn="l">
                        <a:buNone/>
                      </a:pPr>
                      <a:r>
                        <a:rPr lang="en-US" sz="2400" b="1" dirty="0">
                          <a:sym typeface="+mn-ea"/>
                        </a:rPr>
                        <a:t>Midilli</a:t>
                      </a:r>
                    </a:p>
                  </a:txBody>
                  <a:tcPr marL="68580" marR="68580" marT="38100" marB="38100" anchor="ctr"/>
                </a:tc>
                <a:tc>
                  <a:txBody>
                    <a:bodyPr/>
                    <a:lstStyle/>
                    <a:p>
                      <a:pPr algn="ctr">
                        <a:buNone/>
                      </a:pPr>
                      <a:r>
                        <a:rPr lang="en-US" sz="2400" b="1" dirty="0"/>
                        <a:t>0.99967</a:t>
                      </a:r>
                    </a:p>
                  </a:txBody>
                  <a:tcPr marL="68580" marR="68580" marT="0" marB="0" anchor="ctr"/>
                </a:tc>
                <a:tc>
                  <a:txBody>
                    <a:bodyPr/>
                    <a:lstStyle/>
                    <a:p>
                      <a:pPr algn="ctr">
                        <a:buNone/>
                      </a:pPr>
                      <a:r>
                        <a:rPr lang="en-US" sz="2400" b="1" dirty="0"/>
                        <a:t>0.00537</a:t>
                      </a:r>
                    </a:p>
                  </a:txBody>
                  <a:tcPr marL="68580" marR="68580" marT="0" marB="0" anchor="ctr"/>
                </a:tc>
                <a:tc>
                  <a:txBody>
                    <a:bodyPr/>
                    <a:lstStyle/>
                    <a:p>
                      <a:pPr algn="ctr">
                        <a:buNone/>
                      </a:pPr>
                      <a:r>
                        <a:rPr lang="en-US" sz="2400" b="1" dirty="0"/>
                        <a:t>0.00003</a:t>
                      </a:r>
                    </a:p>
                  </a:txBody>
                  <a:tcPr marL="68580" marR="68580" marT="0" marB="0" anchor="ctr"/>
                </a:tc>
                <a:extLst>
                  <a:ext uri="{0D108BD9-81ED-4DB2-BD59-A6C34878D82A}">
                    <a16:rowId xmlns:a16="http://schemas.microsoft.com/office/drawing/2014/main" val="10014"/>
                  </a:ext>
                </a:extLst>
              </a:tr>
              <a:tr h="467360">
                <a:tc vMerge="1">
                  <a:txBody>
                    <a:bodyPr/>
                    <a:lstStyle/>
                    <a:p>
                      <a:endParaRPr lang="en-VN"/>
                    </a:p>
                  </a:txBody>
                  <a:tcPr anchor="ctr"/>
                </a:tc>
                <a:tc>
                  <a:txBody>
                    <a:bodyPr/>
                    <a:lstStyle/>
                    <a:p>
                      <a:pPr algn="l">
                        <a:buNone/>
                      </a:pPr>
                      <a:r>
                        <a:rPr lang="en-US" sz="2400" dirty="0">
                          <a:sym typeface="+mn-ea"/>
                        </a:rPr>
                        <a:t>Wang and Singh</a:t>
                      </a:r>
                      <a:endParaRPr lang="en-US" sz="2400" b="0" dirty="0">
                        <a:sym typeface="+mn-ea"/>
                      </a:endParaRPr>
                    </a:p>
                  </a:txBody>
                  <a:tcPr marL="68580" marR="68580" marT="38100" marB="38100" anchor="ctr"/>
                </a:tc>
                <a:tc>
                  <a:txBody>
                    <a:bodyPr/>
                    <a:lstStyle/>
                    <a:p>
                      <a:pPr algn="ctr">
                        <a:buNone/>
                      </a:pPr>
                      <a:r>
                        <a:rPr lang="en-US" sz="2400" b="0" dirty="0"/>
                        <a:t>0.99497</a:t>
                      </a:r>
                    </a:p>
                  </a:txBody>
                  <a:tcPr marL="68580" marR="68580" marT="0" marB="0" anchor="ctr"/>
                </a:tc>
                <a:tc>
                  <a:txBody>
                    <a:bodyPr/>
                    <a:lstStyle/>
                    <a:p>
                      <a:pPr algn="ctr">
                        <a:buNone/>
                      </a:pPr>
                      <a:r>
                        <a:rPr lang="en-US" sz="2400" b="0" dirty="0"/>
                        <a:t>0.02083</a:t>
                      </a:r>
                    </a:p>
                  </a:txBody>
                  <a:tcPr marL="68580" marR="68580" marT="0" marB="0" anchor="ctr"/>
                </a:tc>
                <a:tc>
                  <a:txBody>
                    <a:bodyPr/>
                    <a:lstStyle/>
                    <a:p>
                      <a:pPr algn="ctr">
                        <a:buNone/>
                      </a:pPr>
                      <a:r>
                        <a:rPr lang="en-US" sz="2400" b="0" dirty="0"/>
                        <a:t>0.00047</a:t>
                      </a:r>
                    </a:p>
                  </a:txBody>
                  <a:tcPr marL="68580" marR="68580" marT="0" marB="0" anchor="ctr"/>
                </a:tc>
                <a:extLst>
                  <a:ext uri="{0D108BD9-81ED-4DB2-BD59-A6C34878D82A}">
                    <a16:rowId xmlns:a16="http://schemas.microsoft.com/office/drawing/2014/main" val="10015"/>
                  </a:ext>
                </a:extLst>
              </a:tr>
            </a:tbl>
          </a:graphicData>
        </a:graphic>
      </p:graphicFrame>
      <p:sp>
        <p:nvSpPr>
          <p:cNvPr id="82" name="Text Box 81"/>
          <p:cNvSpPr txBox="1"/>
          <p:nvPr/>
        </p:nvSpPr>
        <p:spPr>
          <a:xfrm>
            <a:off x="25578435" y="24236680"/>
            <a:ext cx="5844540" cy="553085"/>
          </a:xfrm>
          <a:prstGeom prst="rect">
            <a:avLst/>
          </a:prstGeom>
          <a:noFill/>
          <a:ln w="9525">
            <a:noFill/>
          </a:ln>
        </p:spPr>
        <p:txBody>
          <a:bodyPr wrap="square">
            <a:spAutoFit/>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sz="3000" b="1" i="0" u="none" strike="noStrike" kern="1200" cap="none" spc="0" normalizeH="0" baseline="0" noProof="0">
                <a:ln>
                  <a:noFill/>
                </a:ln>
                <a:solidFill>
                  <a:srgbClr val="FF0000"/>
                </a:solidFill>
                <a:effectLst/>
                <a:uLnTx/>
                <a:uFillTx/>
                <a:latin typeface="Calibri" panose="020F0502020204030204" pitchFamily="34" charset="0"/>
                <a:ea typeface="+mn-ea"/>
                <a:cs typeface="Times New Roman" panose="02020603050405020304" charset="0"/>
              </a:rPr>
              <a:t>Midilli model is the best model </a:t>
            </a:r>
            <a:endParaRPr kumimoji="0" lang="en-US" sz="3000" b="1" i="0" u="none" strike="noStrike" kern="1200" cap="none" spc="0" normalizeH="0" baseline="0" noProof="0">
              <a:ln>
                <a:noFill/>
              </a:ln>
              <a:solidFill>
                <a:srgbClr val="FF0000"/>
              </a:solidFill>
              <a:effectLst/>
              <a:uLnTx/>
              <a:uFillTx/>
              <a:latin typeface="Calibri" panose="020F0502020204030204" pitchFamily="34" charset="0"/>
              <a:ea typeface="+mn-ea"/>
              <a:cs typeface="Times New Roman" panose="02020603050405020304" charset="0"/>
            </a:endParaRPr>
          </a:p>
        </p:txBody>
      </p:sp>
      <p:graphicFrame>
        <p:nvGraphicFramePr>
          <p:cNvPr id="83" name="Chart 3"/>
          <p:cNvGraphicFramePr/>
          <p:nvPr/>
        </p:nvGraphicFramePr>
        <p:xfrm>
          <a:off x="25497155" y="25019635"/>
          <a:ext cx="5626735" cy="4138930"/>
        </p:xfrm>
        <a:graphic>
          <a:graphicData uri="http://schemas.openxmlformats.org/drawingml/2006/chart">
            <c:chart xmlns:c="http://schemas.openxmlformats.org/drawingml/2006/chart" xmlns:r="http://schemas.openxmlformats.org/officeDocument/2006/relationships" r:id="rId7"/>
          </a:graphicData>
        </a:graphic>
      </p:graphicFrame>
      <p:sp>
        <p:nvSpPr>
          <p:cNvPr id="85" name="Text Box 180"/>
          <p:cNvSpPr txBox="1">
            <a:spLocks noChangeArrowheads="1"/>
          </p:cNvSpPr>
          <p:nvPr/>
        </p:nvSpPr>
        <p:spPr bwMode="auto">
          <a:xfrm>
            <a:off x="25497155" y="29180155"/>
            <a:ext cx="6006465"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120" eaLnBrk="0" hangingPunct="0">
              <a:defRPr sz="2200">
                <a:solidFill>
                  <a:schemeClr val="tx1"/>
                </a:solidFill>
                <a:latin typeface="Arial" panose="020B0604020202020204" pitchFamily="34" charset="0"/>
              </a:defRPr>
            </a:lvl1pPr>
            <a:lvl2pPr marL="742950" indent="-285750" defTabSz="4389120" eaLnBrk="0" hangingPunct="0">
              <a:defRPr sz="2200">
                <a:solidFill>
                  <a:schemeClr val="tx1"/>
                </a:solidFill>
                <a:latin typeface="Arial" panose="020B0604020202020204" pitchFamily="34" charset="0"/>
              </a:defRPr>
            </a:lvl2pPr>
            <a:lvl3pPr marL="1143000" indent="-228600" defTabSz="4389120" eaLnBrk="0" hangingPunct="0">
              <a:defRPr sz="2200">
                <a:solidFill>
                  <a:schemeClr val="tx1"/>
                </a:solidFill>
                <a:latin typeface="Arial" panose="020B0604020202020204" pitchFamily="34" charset="0"/>
              </a:defRPr>
            </a:lvl3pPr>
            <a:lvl4pPr marL="1600200" indent="-228600" defTabSz="4389120" eaLnBrk="0" hangingPunct="0">
              <a:defRPr sz="2200">
                <a:solidFill>
                  <a:schemeClr val="tx1"/>
                </a:solidFill>
                <a:latin typeface="Arial" panose="020B0604020202020204" pitchFamily="34" charset="0"/>
              </a:defRPr>
            </a:lvl4pPr>
            <a:lvl5pPr marL="2057400" indent="-228600" defTabSz="4389120" eaLnBrk="0" hangingPunct="0">
              <a:defRPr sz="2200">
                <a:solidFill>
                  <a:schemeClr val="tx1"/>
                </a:solidFill>
                <a:latin typeface="Arial" panose="020B0604020202020204" pitchFamily="34" charset="0"/>
              </a:defRPr>
            </a:lvl5pPr>
            <a:lvl6pPr marL="2514600" indent="-228600" defTabSz="4389120"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120"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120"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120" eaLnBrk="0" fontAlgn="base" hangingPunct="0">
              <a:spcBef>
                <a:spcPct val="0"/>
              </a:spcBef>
              <a:spcAft>
                <a:spcPct val="0"/>
              </a:spcAft>
              <a:defRPr sz="2200">
                <a:solidFill>
                  <a:schemeClr val="tx1"/>
                </a:solidFill>
                <a:latin typeface="Arial" panose="020B0604020202020204" pitchFamily="34" charset="0"/>
              </a:defRPr>
            </a:lvl9pP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Chart 3.</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Comparison of experimental and predicted moisture ratios using the Midilli model for bitter melon slices at different output microwave power</a:t>
            </a:r>
          </a:p>
        </p:txBody>
      </p:sp>
      <p:graphicFrame>
        <p:nvGraphicFramePr>
          <p:cNvPr id="88" name="Content Placeholder 114" descr="Sample table with 4 columns, 7 rows." title="Sample Table"/>
          <p:cNvGraphicFramePr/>
          <p:nvPr/>
        </p:nvGraphicFramePr>
        <p:xfrm>
          <a:off x="16916400" y="31593790"/>
          <a:ext cx="14173200" cy="1889760"/>
        </p:xfrm>
        <a:graphic>
          <a:graphicData uri="http://schemas.openxmlformats.org/drawingml/2006/table">
            <a:tbl>
              <a:tblPr firstRow="1" bandRow="1">
                <a:tableStyleId>{F5AB1C69-6EDB-4FF4-983F-18BD219EF322}</a:tableStyleId>
              </a:tblPr>
              <a:tblGrid>
                <a:gridCol w="3811270">
                  <a:extLst>
                    <a:ext uri="{9D8B030D-6E8A-4147-A177-3AD203B41FA5}">
                      <a16:colId xmlns:a16="http://schemas.microsoft.com/office/drawing/2014/main" val="20000"/>
                    </a:ext>
                  </a:extLst>
                </a:gridCol>
                <a:gridCol w="5188585">
                  <a:extLst>
                    <a:ext uri="{9D8B030D-6E8A-4147-A177-3AD203B41FA5}">
                      <a16:colId xmlns:a16="http://schemas.microsoft.com/office/drawing/2014/main" val="20001"/>
                    </a:ext>
                  </a:extLst>
                </a:gridCol>
                <a:gridCol w="5173345">
                  <a:extLst>
                    <a:ext uri="{9D8B030D-6E8A-4147-A177-3AD203B41FA5}">
                      <a16:colId xmlns:a16="http://schemas.microsoft.com/office/drawing/2014/main" val="20002"/>
                    </a:ext>
                  </a:extLst>
                </a:gridCol>
              </a:tblGrid>
              <a:tr h="472440">
                <a:tc>
                  <a:txBody>
                    <a:bodyPr/>
                    <a:lstStyle/>
                    <a:p>
                      <a:pPr algn="ctr">
                        <a:buNone/>
                      </a:pPr>
                      <a:r>
                        <a:rPr lang="en-US" sz="2600" dirty="0"/>
                        <a:t>Microwave powers, P (W)</a:t>
                      </a:r>
                    </a:p>
                  </a:txBody>
                  <a:tcPr marL="68580" marR="68580" marT="38100" marB="38100">
                    <a:solidFill>
                      <a:schemeClr val="accent1">
                        <a:lumMod val="75000"/>
                      </a:schemeClr>
                    </a:solidFill>
                  </a:tcPr>
                </a:tc>
                <a:tc>
                  <a:txBody>
                    <a:bodyPr/>
                    <a:lstStyle/>
                    <a:p>
                      <a:pPr algn="ctr">
                        <a:buNone/>
                      </a:pPr>
                      <a:r>
                        <a:rPr lang="en-US" sz="2600" dirty="0"/>
                        <a:t>Effective diffusivity, D</a:t>
                      </a:r>
                      <a:r>
                        <a:rPr lang="en-US" sz="2600" baseline="-25000" dirty="0"/>
                        <a:t>eff</a:t>
                      </a:r>
                      <a:r>
                        <a:rPr lang="en-US" sz="2600" dirty="0"/>
                        <a:t> (m</a:t>
                      </a:r>
                      <a:r>
                        <a:rPr lang="en-US" sz="2600" baseline="30000" dirty="0"/>
                        <a:t>2</a:t>
                      </a:r>
                      <a:r>
                        <a:rPr lang="en-US" sz="2600" dirty="0"/>
                        <a:t>/s)</a:t>
                      </a:r>
                    </a:p>
                  </a:txBody>
                  <a:tcPr marL="68580" marR="68580" marT="38100" marB="38100">
                    <a:solidFill>
                      <a:schemeClr val="accent1">
                        <a:lumMod val="75000"/>
                      </a:schemeClr>
                    </a:solidFill>
                  </a:tcPr>
                </a:tc>
                <a:tc>
                  <a:txBody>
                    <a:bodyPr/>
                    <a:lstStyle/>
                    <a:p>
                      <a:pPr algn="ctr">
                        <a:buNone/>
                      </a:pPr>
                      <a:r>
                        <a:rPr lang="en-US" sz="2600" dirty="0"/>
                        <a:t>The coefficient of determination, R</a:t>
                      </a:r>
                      <a:r>
                        <a:rPr lang="en-US" sz="2600" baseline="30000" dirty="0"/>
                        <a:t>2</a:t>
                      </a:r>
                    </a:p>
                  </a:txBody>
                  <a:tcPr marL="68580" marR="68580" marT="38100" marB="38100">
                    <a:solidFill>
                      <a:schemeClr val="accent1">
                        <a:lumMod val="75000"/>
                      </a:schemeClr>
                    </a:solidFill>
                  </a:tcPr>
                </a:tc>
                <a:extLst>
                  <a:ext uri="{0D108BD9-81ED-4DB2-BD59-A6C34878D82A}">
                    <a16:rowId xmlns:a16="http://schemas.microsoft.com/office/drawing/2014/main" val="10000"/>
                  </a:ext>
                </a:extLst>
              </a:tr>
              <a:tr h="472440">
                <a:tc>
                  <a:txBody>
                    <a:bodyPr/>
                    <a:lstStyle/>
                    <a:p>
                      <a:pPr algn="ctr">
                        <a:buNone/>
                      </a:pPr>
                      <a:r>
                        <a:rPr lang="en-US" sz="2600" b="0" dirty="0"/>
                        <a:t>450 W</a:t>
                      </a:r>
                    </a:p>
                  </a:txBody>
                  <a:tcPr marL="68580" marR="68580" marT="38100" marB="38100"/>
                </a:tc>
                <a:tc>
                  <a:txBody>
                    <a:bodyPr/>
                    <a:lstStyle/>
                    <a:p>
                      <a:pPr algn="ctr">
                        <a:buNone/>
                      </a:pPr>
                      <a:r>
                        <a:rPr lang="en-US" sz="2600" b="0" dirty="0"/>
                        <a:t>12.0741x10</a:t>
                      </a:r>
                      <a:r>
                        <a:rPr lang="en-US" sz="2600" b="0" baseline="30000" dirty="0"/>
                        <a:t>-10</a:t>
                      </a:r>
                    </a:p>
                  </a:txBody>
                  <a:tcPr marL="68580" marR="68580" marT="38100" marB="38100" anchor="ctr"/>
                </a:tc>
                <a:tc>
                  <a:txBody>
                    <a:bodyPr/>
                    <a:lstStyle/>
                    <a:p>
                      <a:pPr algn="ctr">
                        <a:buNone/>
                      </a:pPr>
                      <a:r>
                        <a:rPr lang="en-US" sz="2600" b="0" dirty="0"/>
                        <a:t>0.9750</a:t>
                      </a:r>
                    </a:p>
                  </a:txBody>
                  <a:tcPr marL="68580" marR="68580" marT="38100" marB="38100" anchor="b"/>
                </a:tc>
                <a:extLst>
                  <a:ext uri="{0D108BD9-81ED-4DB2-BD59-A6C34878D82A}">
                    <a16:rowId xmlns:a16="http://schemas.microsoft.com/office/drawing/2014/main" val="10001"/>
                  </a:ext>
                </a:extLst>
              </a:tr>
              <a:tr h="472440">
                <a:tc>
                  <a:txBody>
                    <a:bodyPr/>
                    <a:lstStyle/>
                    <a:p>
                      <a:pPr algn="ctr">
                        <a:buNone/>
                      </a:pPr>
                      <a:r>
                        <a:rPr lang="en-US" sz="2600" b="0" dirty="0"/>
                        <a:t>300 W</a:t>
                      </a:r>
                    </a:p>
                  </a:txBody>
                  <a:tcPr marL="68580" marR="68580" marT="38100" marB="38100"/>
                </a:tc>
                <a:tc>
                  <a:txBody>
                    <a:bodyPr/>
                    <a:lstStyle/>
                    <a:p>
                      <a:pPr algn="ctr">
                        <a:buNone/>
                      </a:pPr>
                      <a:r>
                        <a:rPr lang="en-US" sz="2600" b="0" dirty="0"/>
                        <a:t>8.6123</a:t>
                      </a:r>
                      <a:r>
                        <a:rPr lang="en-US" sz="2600" dirty="0">
                          <a:sym typeface="+mn-ea"/>
                        </a:rPr>
                        <a:t>x10</a:t>
                      </a:r>
                      <a:r>
                        <a:rPr lang="en-US" sz="2600" baseline="30000" dirty="0">
                          <a:sym typeface="+mn-ea"/>
                        </a:rPr>
                        <a:t>-10</a:t>
                      </a:r>
                      <a:endParaRPr lang="en-US" sz="2600" b="0" dirty="0"/>
                    </a:p>
                  </a:txBody>
                  <a:tcPr marL="68580" marR="68580" marT="38100" marB="38100" anchor="ctr"/>
                </a:tc>
                <a:tc>
                  <a:txBody>
                    <a:bodyPr/>
                    <a:lstStyle/>
                    <a:p>
                      <a:pPr algn="ctr">
                        <a:buNone/>
                      </a:pPr>
                      <a:r>
                        <a:rPr lang="en-US" sz="2600" b="0" dirty="0"/>
                        <a:t>0.9699</a:t>
                      </a:r>
                    </a:p>
                  </a:txBody>
                  <a:tcPr marL="68580" marR="68580" marT="38100" marB="38100" anchor="b"/>
                </a:tc>
                <a:extLst>
                  <a:ext uri="{0D108BD9-81ED-4DB2-BD59-A6C34878D82A}">
                    <a16:rowId xmlns:a16="http://schemas.microsoft.com/office/drawing/2014/main" val="10002"/>
                  </a:ext>
                </a:extLst>
              </a:tr>
              <a:tr h="472440">
                <a:tc>
                  <a:txBody>
                    <a:bodyPr/>
                    <a:lstStyle/>
                    <a:p>
                      <a:pPr algn="ctr">
                        <a:buNone/>
                      </a:pPr>
                      <a:r>
                        <a:rPr lang="en-US" sz="2600" b="0" dirty="0"/>
                        <a:t>150 W</a:t>
                      </a:r>
                    </a:p>
                  </a:txBody>
                  <a:tcPr marL="68580" marR="68580" marT="38100" marB="38100"/>
                </a:tc>
                <a:tc>
                  <a:txBody>
                    <a:bodyPr/>
                    <a:lstStyle/>
                    <a:p>
                      <a:pPr algn="ctr">
                        <a:buNone/>
                      </a:pPr>
                      <a:r>
                        <a:rPr lang="en-US" sz="2600" b="0" dirty="0"/>
                        <a:t>6.8814</a:t>
                      </a:r>
                      <a:r>
                        <a:rPr lang="en-US" sz="2600" dirty="0">
                          <a:sym typeface="+mn-ea"/>
                        </a:rPr>
                        <a:t>x10</a:t>
                      </a:r>
                      <a:r>
                        <a:rPr lang="en-US" sz="2600" baseline="30000" dirty="0">
                          <a:sym typeface="+mn-ea"/>
                        </a:rPr>
                        <a:t>-10</a:t>
                      </a:r>
                      <a:endParaRPr lang="en-US" sz="2600" b="0" dirty="0"/>
                    </a:p>
                  </a:txBody>
                  <a:tcPr marL="68580" marR="68580" marT="38100" marB="38100" anchor="ctr"/>
                </a:tc>
                <a:tc>
                  <a:txBody>
                    <a:bodyPr/>
                    <a:lstStyle/>
                    <a:p>
                      <a:pPr algn="ctr">
                        <a:buNone/>
                      </a:pPr>
                      <a:r>
                        <a:rPr lang="en-US" sz="2600" b="0" dirty="0"/>
                        <a:t>0.9592</a:t>
                      </a:r>
                    </a:p>
                  </a:txBody>
                  <a:tcPr marL="68580" marR="68580" marT="38100" marB="38100" anchor="b"/>
                </a:tc>
                <a:extLst>
                  <a:ext uri="{0D108BD9-81ED-4DB2-BD59-A6C34878D82A}">
                    <a16:rowId xmlns:a16="http://schemas.microsoft.com/office/drawing/2014/main" val="10003"/>
                  </a:ext>
                </a:extLst>
              </a:tr>
            </a:tbl>
          </a:graphicData>
        </a:graphic>
      </p:graphicFrame>
      <p:sp>
        <p:nvSpPr>
          <p:cNvPr id="92" name="Text Box 180"/>
          <p:cNvSpPr txBox="1">
            <a:spLocks noChangeArrowheads="1"/>
          </p:cNvSpPr>
          <p:nvPr/>
        </p:nvSpPr>
        <p:spPr bwMode="auto">
          <a:xfrm>
            <a:off x="16919575" y="31133415"/>
            <a:ext cx="1420685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120" eaLnBrk="0" hangingPunct="0">
              <a:defRPr sz="2200">
                <a:solidFill>
                  <a:schemeClr val="tx1"/>
                </a:solidFill>
                <a:latin typeface="Arial" panose="020B0604020202020204" pitchFamily="34" charset="0"/>
              </a:defRPr>
            </a:lvl1pPr>
            <a:lvl2pPr marL="742950" indent="-285750" defTabSz="4389120" eaLnBrk="0" hangingPunct="0">
              <a:defRPr sz="2200">
                <a:solidFill>
                  <a:schemeClr val="tx1"/>
                </a:solidFill>
                <a:latin typeface="Arial" panose="020B0604020202020204" pitchFamily="34" charset="0"/>
              </a:defRPr>
            </a:lvl2pPr>
            <a:lvl3pPr marL="1143000" indent="-228600" defTabSz="4389120" eaLnBrk="0" hangingPunct="0">
              <a:defRPr sz="2200">
                <a:solidFill>
                  <a:schemeClr val="tx1"/>
                </a:solidFill>
                <a:latin typeface="Arial" panose="020B0604020202020204" pitchFamily="34" charset="0"/>
              </a:defRPr>
            </a:lvl3pPr>
            <a:lvl4pPr marL="1600200" indent="-228600" defTabSz="4389120" eaLnBrk="0" hangingPunct="0">
              <a:defRPr sz="2200">
                <a:solidFill>
                  <a:schemeClr val="tx1"/>
                </a:solidFill>
                <a:latin typeface="Arial" panose="020B0604020202020204" pitchFamily="34" charset="0"/>
              </a:defRPr>
            </a:lvl4pPr>
            <a:lvl5pPr marL="2057400" indent="-228600" defTabSz="4389120" eaLnBrk="0" hangingPunct="0">
              <a:defRPr sz="2200">
                <a:solidFill>
                  <a:schemeClr val="tx1"/>
                </a:solidFill>
                <a:latin typeface="Arial" panose="020B0604020202020204" pitchFamily="34" charset="0"/>
              </a:defRPr>
            </a:lvl5pPr>
            <a:lvl6pPr marL="2514600" indent="-228600" defTabSz="4389120"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120"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120"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120" eaLnBrk="0" fontAlgn="base" hangingPunct="0">
              <a:spcBef>
                <a:spcPct val="0"/>
              </a:spcBef>
              <a:spcAft>
                <a:spcPct val="0"/>
              </a:spcAft>
              <a:defRPr sz="2200">
                <a:solidFill>
                  <a:schemeClr val="tx1"/>
                </a:solidFill>
                <a:latin typeface="Arial" panose="020B0604020202020204" pitchFamily="34" charset="0"/>
              </a:defRPr>
            </a:lvl9pPr>
          </a:lstStyle>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Table 3.</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Values of effective diffusivity obtained for bitter melon slices at different microwave powers</a:t>
            </a:r>
          </a:p>
        </p:txBody>
      </p:sp>
      <p:graphicFrame>
        <p:nvGraphicFramePr>
          <p:cNvPr id="118" name="Object 117"/>
          <p:cNvGraphicFramePr/>
          <p:nvPr/>
        </p:nvGraphicFramePr>
        <p:xfrm>
          <a:off x="26378535" y="43447970"/>
          <a:ext cx="6339205" cy="387985"/>
        </p:xfrm>
        <a:graphic>
          <a:graphicData uri="http://schemas.openxmlformats.org/presentationml/2006/ole">
            <mc:AlternateContent xmlns:mc="http://schemas.openxmlformats.org/markup-compatibility/2006">
              <mc:Choice xmlns:v="urn:schemas-microsoft-com:vml" Requires="v">
                <p:oleObj spid="_x0000_s3074" r:id="rId8" imgW="5905500" imgH="895350" progId="Paint.Picture">
                  <p:embed/>
                </p:oleObj>
              </mc:Choice>
              <mc:Fallback>
                <p:oleObj r:id="rId8" imgW="5905500" imgH="895350" progId="Paint.Picture">
                  <p:embed/>
                  <p:pic>
                    <p:nvPicPr>
                      <p:cNvPr id="118" name="Object 117"/>
                      <p:cNvPicPr/>
                      <p:nvPr/>
                    </p:nvPicPr>
                    <p:blipFill>
                      <a:blip r:embed="rId9"/>
                      <a:stretch>
                        <a:fillRect/>
                      </a:stretch>
                    </p:blipFill>
                    <p:spPr>
                      <a:xfrm>
                        <a:off x="26378535" y="43447970"/>
                        <a:ext cx="6339205" cy="387985"/>
                      </a:xfrm>
                      <a:prstGeom prst="rect">
                        <a:avLst/>
                      </a:prstGeom>
                    </p:spPr>
                  </p:pic>
                </p:oleObj>
              </mc:Fallback>
            </mc:AlternateContent>
          </a:graphicData>
        </a:graphic>
      </p:graphicFrame>
      <p:pic>
        <p:nvPicPr>
          <p:cNvPr id="12" name="Picture 11"/>
          <p:cNvPicPr/>
          <p:nvPr/>
        </p:nvPicPr>
        <p:blipFill>
          <a:blip r:embed="rId10">
            <a:extLst>
              <a:ext uri="{28A0092B-C50C-407E-A947-70E740481C1C}">
                <a14:useLocalDpi xmlns:a14="http://schemas.microsoft.com/office/drawing/2010/main" val="0"/>
              </a:ext>
            </a:extLst>
          </a:blip>
          <a:srcRect/>
          <a:stretch>
            <a:fillRect/>
          </a:stretch>
        </p:blipFill>
        <p:spPr bwMode="auto">
          <a:xfrm>
            <a:off x="2460625" y="12103100"/>
            <a:ext cx="4455795" cy="3878580"/>
          </a:xfrm>
          <a:prstGeom prst="rect">
            <a:avLst/>
          </a:prstGeom>
          <a:noFill/>
          <a:ln>
            <a:noFill/>
          </a:ln>
        </p:spPr>
      </p:pic>
      <p:sp>
        <p:nvSpPr>
          <p:cNvPr id="38" name="Right Arrow 37"/>
          <p:cNvSpPr/>
          <p:nvPr/>
        </p:nvSpPr>
        <p:spPr>
          <a:xfrm>
            <a:off x="7316470" y="13408660"/>
            <a:ext cx="3968750" cy="1449705"/>
          </a:xfrm>
          <a:prstGeom prst="rightArrow">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89120" rtl="0" eaLnBrk="1" fontAlgn="auto" latinLnBrk="0" hangingPunct="1">
              <a:lnSpc>
                <a:spcPct val="100000"/>
              </a:lnSpc>
              <a:spcBef>
                <a:spcPts val="0"/>
              </a:spcBef>
              <a:spcAft>
                <a:spcPts val="0"/>
              </a:spcAft>
              <a:buClrTx/>
              <a:buSzTx/>
              <a:buFontTx/>
              <a:buNone/>
              <a:tabLst/>
              <a:defRPr/>
            </a:pPr>
            <a:endParaRPr kumimoji="0" lang="en-US" sz="8600" b="0" i="0" u="none" strike="noStrike" kern="1200" cap="none" spc="0" normalizeH="0" baseline="0" noProof="0">
              <a:ln>
                <a:noFill/>
              </a:ln>
              <a:solidFill>
                <a:prstClr val="white"/>
              </a:solidFill>
              <a:effectLst/>
              <a:uLnTx/>
              <a:uFillTx/>
              <a:latin typeface="Calibri"/>
              <a:ea typeface="+mn-ea"/>
              <a:cs typeface="+mn-cs"/>
            </a:endParaRPr>
          </a:p>
        </p:txBody>
      </p:sp>
      <p:sp>
        <p:nvSpPr>
          <p:cNvPr id="39" name="Text Box 38"/>
          <p:cNvSpPr txBox="1"/>
          <p:nvPr/>
        </p:nvSpPr>
        <p:spPr>
          <a:xfrm>
            <a:off x="7125335" y="12227560"/>
            <a:ext cx="3935730" cy="1322070"/>
          </a:xfrm>
          <a:prstGeom prst="rect">
            <a:avLst/>
          </a:prstGeom>
          <a:noFill/>
        </p:spPr>
        <p:txBody>
          <a:bodyPr wrap="square" rtlCol="0" anchor="t">
            <a:spAutoFit/>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sz="4000" b="1" i="0" u="none" strike="noStrike" kern="1200" cap="none" spc="0" normalizeH="0" baseline="0" noProof="0">
                <a:ln>
                  <a:noFill/>
                </a:ln>
                <a:solidFill>
                  <a:srgbClr val="FF0000"/>
                </a:solidFill>
                <a:effectLst/>
                <a:uLnTx/>
                <a:uFillTx/>
                <a:latin typeface="Calibri" panose="020F0502020204030204" pitchFamily="34" charset="0"/>
                <a:ea typeface="+mn-ea"/>
                <a:cs typeface="Times New Roman" panose="02020603050405020304" charset="0"/>
                <a:sym typeface="+mn-ea"/>
              </a:rPr>
              <a:t>The bioactive compounds</a:t>
            </a:r>
            <a:endParaRPr kumimoji="0" lang="en-US" sz="4000" b="1" i="0" u="none" strike="noStrike" kern="1200" cap="none" spc="0" normalizeH="0" baseline="0" noProof="0">
              <a:ln>
                <a:noFill/>
              </a:ln>
              <a:solidFill>
                <a:srgbClr val="FF0000"/>
              </a:solidFill>
              <a:effectLst/>
              <a:uLnTx/>
              <a:uFillTx/>
              <a:latin typeface="Calibri" panose="020F0502020204030204" pitchFamily="34" charset="0"/>
              <a:ea typeface="+mn-ea"/>
              <a:cs typeface="Times New Roman" panose="02020603050405020304" charset="0"/>
              <a:sym typeface="+mn-ea"/>
            </a:endParaRPr>
          </a:p>
        </p:txBody>
      </p:sp>
      <p:sp>
        <p:nvSpPr>
          <p:cNvPr id="40" name="Text Box 39"/>
          <p:cNvSpPr txBox="1"/>
          <p:nvPr/>
        </p:nvSpPr>
        <p:spPr>
          <a:xfrm>
            <a:off x="11546840" y="12506960"/>
            <a:ext cx="4154805" cy="1322070"/>
          </a:xfrm>
          <a:prstGeom prst="rect">
            <a:avLst/>
          </a:prstGeom>
          <a:noFill/>
          <a:ln w="38100">
            <a:solidFill>
              <a:srgbClr val="7030A0"/>
            </a:solidFill>
          </a:ln>
        </p:spPr>
        <p:txBody>
          <a:bodyPr wrap="square" rtlCol="0" anchor="t">
            <a:spAutoFit/>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sym typeface="+mn-ea"/>
              </a:rPr>
              <a:t>Used </a:t>
            </a:r>
            <a:r>
              <a:rPr kumimoji="0" sz="4000" b="1" i="0" u="none" strike="noStrike" kern="1200" cap="none" spc="0" normalizeH="0" baseline="0" noProof="0">
                <a:ln>
                  <a:noFill/>
                </a:ln>
                <a:solidFill>
                  <a:srgbClr val="002060"/>
                </a:solidFill>
                <a:effectLst/>
                <a:uLnTx/>
                <a:uFillTx/>
                <a:latin typeface="Calibri" panose="020F0502020204030204" pitchFamily="34" charset="0"/>
                <a:ea typeface="+mn-ea"/>
                <a:cs typeface="Times New Roman" panose="02020603050405020304" charset="0"/>
                <a:sym typeface="+mn-ea"/>
              </a:rPr>
              <a:t>as </a:t>
            </a:r>
            <a:br>
              <a:rPr kumimoji="0" sz="4000" b="1" i="0" u="none" strike="noStrike" kern="1200" cap="none" spc="0" normalizeH="0" baseline="0" noProof="0">
                <a:ln>
                  <a:noFill/>
                </a:ln>
                <a:solidFill>
                  <a:srgbClr val="002060"/>
                </a:solidFill>
                <a:effectLst/>
                <a:uLnTx/>
                <a:uFillTx/>
                <a:latin typeface="Calibri" panose="020F0502020204030204" pitchFamily="34" charset="0"/>
                <a:ea typeface="+mn-ea"/>
                <a:cs typeface="Times New Roman" panose="02020603050405020304" charset="0"/>
                <a:sym typeface="+mn-ea"/>
              </a:rPr>
            </a:br>
            <a:r>
              <a:rPr kumimoji="0" sz="4000" b="1" i="0" u="none" strike="noStrike" kern="1200" cap="none" spc="0" normalizeH="0" baseline="0" noProof="0">
                <a:ln>
                  <a:noFill/>
                </a:ln>
                <a:solidFill>
                  <a:srgbClr val="002060"/>
                </a:solidFill>
                <a:effectLst/>
                <a:uLnTx/>
                <a:uFillTx/>
                <a:latin typeface="Calibri" panose="020F0502020204030204" pitchFamily="34" charset="0"/>
                <a:ea typeface="+mn-ea"/>
                <a:cs typeface="Times New Roman" panose="02020603050405020304" charset="0"/>
                <a:sym typeface="+mn-ea"/>
              </a:rPr>
              <a:t>a medicinal food</a:t>
            </a:r>
            <a:endParaRPr kumimoji="0" lang="en-US" sz="4000" b="1" i="0" u="none" strike="noStrike" kern="1200" cap="none" spc="0" normalizeH="0" baseline="0" noProof="0">
              <a:ln>
                <a:noFill/>
              </a:ln>
              <a:solidFill>
                <a:srgbClr val="002060"/>
              </a:solidFill>
              <a:effectLst/>
              <a:uLnTx/>
              <a:uFillTx/>
              <a:latin typeface="Calibri" panose="020F0502020204030204" pitchFamily="34" charset="0"/>
              <a:ea typeface="+mn-ea"/>
              <a:cs typeface="Times New Roman" panose="02020603050405020304" charset="0"/>
              <a:sym typeface="+mn-ea"/>
            </a:endParaRPr>
          </a:p>
        </p:txBody>
      </p:sp>
      <p:sp>
        <p:nvSpPr>
          <p:cNvPr id="41" name="Text Box 40"/>
          <p:cNvSpPr txBox="1"/>
          <p:nvPr/>
        </p:nvSpPr>
        <p:spPr>
          <a:xfrm>
            <a:off x="11546840" y="14354810"/>
            <a:ext cx="4154805" cy="1322070"/>
          </a:xfrm>
          <a:prstGeom prst="rect">
            <a:avLst/>
          </a:prstGeom>
          <a:noFill/>
          <a:ln w="38100">
            <a:solidFill>
              <a:srgbClr val="7030A0"/>
            </a:solidFill>
          </a:ln>
        </p:spPr>
        <p:txBody>
          <a:bodyPr wrap="square" rtlCol="0" anchor="t">
            <a:spAutoFit/>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libri" panose="020F0502020204030204" pitchFamily="34" charset="0"/>
                <a:ea typeface="+mn-ea"/>
                <a:cs typeface="+mn-cs"/>
                <a:sym typeface="+mn-ea"/>
              </a:rPr>
              <a:t>C</a:t>
            </a:r>
            <a:r>
              <a:rPr kumimoji="0" sz="4000" b="1" i="0" u="none" strike="noStrike" kern="1200" cap="none" spc="0" normalizeH="0" baseline="0" noProof="0">
                <a:ln>
                  <a:noFill/>
                </a:ln>
                <a:solidFill>
                  <a:srgbClr val="002060"/>
                </a:solidFill>
                <a:effectLst/>
                <a:uLnTx/>
                <a:uFillTx/>
                <a:latin typeface="Calibri" panose="020F0502020204030204" pitchFamily="34" charset="0"/>
                <a:ea typeface="+mn-ea"/>
                <a:cs typeface="+mn-cs"/>
                <a:sym typeface="+mn-ea"/>
              </a:rPr>
              <a:t>reate therapeutic effects </a:t>
            </a:r>
          </a:p>
        </p:txBody>
      </p:sp>
      <p:sp>
        <p:nvSpPr>
          <p:cNvPr id="42" name="Text Box 41"/>
          <p:cNvSpPr txBox="1"/>
          <p:nvPr/>
        </p:nvSpPr>
        <p:spPr>
          <a:xfrm>
            <a:off x="12242165" y="15827375"/>
            <a:ext cx="2674620" cy="521970"/>
          </a:xfrm>
          <a:prstGeom prst="rect">
            <a:avLst/>
          </a:prstGeom>
          <a:noFill/>
        </p:spPr>
        <p:txBody>
          <a:bodyPr wrap="none" rtlCol="0" anchor="t">
            <a:spAutoFit/>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kumimoji="0" sz="2800" b="0" i="0" u="none" strike="noStrike" kern="1200" cap="none" spc="0" normalizeH="0" baseline="0" noProof="0">
                <a:ln>
                  <a:noFill/>
                </a:ln>
                <a:solidFill>
                  <a:srgbClr val="0C0C0C"/>
                </a:solidFill>
                <a:effectLst/>
                <a:uLnTx/>
                <a:uFillTx/>
                <a:latin typeface="Calibri" panose="020F0502020204030204" pitchFamily="34" charset="0"/>
                <a:ea typeface="+mn-ea"/>
                <a:cs typeface="Times New Roman" panose="02020603050405020304" charset="0"/>
                <a:sym typeface="+mn-ea"/>
              </a:rPr>
              <a:t>(Tan </a:t>
            </a:r>
            <a:r>
              <a:rPr kumimoji="0" sz="2800" b="0" i="1" u="none" strike="noStrike" kern="1200" cap="none" spc="0" normalizeH="0" baseline="0" noProof="0">
                <a:ln>
                  <a:noFill/>
                </a:ln>
                <a:solidFill>
                  <a:srgbClr val="0C0C0C"/>
                </a:solidFill>
                <a:effectLst/>
                <a:uLnTx/>
                <a:uFillTx/>
                <a:latin typeface="Calibri" panose="020F0502020204030204" pitchFamily="34" charset="0"/>
                <a:ea typeface="+mn-ea"/>
                <a:cs typeface="Times New Roman" panose="02020603050405020304" charset="0"/>
                <a:sym typeface="+mn-ea"/>
              </a:rPr>
              <a:t>et al.</a:t>
            </a:r>
            <a:r>
              <a:rPr kumimoji="0" sz="2800" b="0" i="0" u="none" strike="noStrike" kern="1200" cap="none" spc="0" normalizeH="0" baseline="0" noProof="0">
                <a:ln>
                  <a:noFill/>
                </a:ln>
                <a:solidFill>
                  <a:srgbClr val="0C0C0C"/>
                </a:solidFill>
                <a:effectLst/>
                <a:uLnTx/>
                <a:uFillTx/>
                <a:latin typeface="Calibri" panose="020F0502020204030204" pitchFamily="34" charset="0"/>
                <a:ea typeface="+mn-ea"/>
                <a:cs typeface="Times New Roman" panose="02020603050405020304" charset="0"/>
                <a:sym typeface="+mn-ea"/>
              </a:rPr>
              <a:t>, 2016) </a:t>
            </a:r>
            <a:endParaRPr kumimoji="0" lang="en-US" sz="2800" b="0" i="0" u="none" strike="noStrike" kern="1200" cap="none" spc="0" normalizeH="0" baseline="0" noProof="0">
              <a:ln>
                <a:noFill/>
              </a:ln>
              <a:solidFill>
                <a:srgbClr val="0C0C0C"/>
              </a:solidFill>
              <a:effectLst/>
              <a:uLnTx/>
              <a:uFillTx/>
              <a:latin typeface="Calibri" panose="020F0502020204030204" pitchFamily="34" charset="0"/>
              <a:ea typeface="+mn-ea"/>
              <a:cs typeface="Times New Roman" panose="02020603050405020304" charset="0"/>
              <a:sym typeface="+mn-ea"/>
            </a:endParaRPr>
          </a:p>
        </p:txBody>
      </p:sp>
      <p:cxnSp>
        <p:nvCxnSpPr>
          <p:cNvPr id="43" name="Straight Arrow Connector 42"/>
          <p:cNvCxnSpPr>
            <a:stCxn id="12" idx="2"/>
          </p:cNvCxnSpPr>
          <p:nvPr/>
        </p:nvCxnSpPr>
        <p:spPr>
          <a:xfrm>
            <a:off x="4688840" y="15981680"/>
            <a:ext cx="0" cy="1079309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44" name="Picture 43"/>
          <p:cNvPicPr/>
          <p:nvPr/>
        </p:nvPicPr>
        <p:blipFill>
          <a:blip r:embed="rId11">
            <a:extLst>
              <a:ext uri="{28A0092B-C50C-407E-A947-70E740481C1C}">
                <a14:useLocalDpi xmlns:a14="http://schemas.microsoft.com/office/drawing/2010/main" val="0"/>
              </a:ext>
            </a:extLst>
          </a:blip>
          <a:srcRect/>
          <a:stretch>
            <a:fillRect/>
          </a:stretch>
        </p:blipFill>
        <p:spPr bwMode="auto">
          <a:xfrm>
            <a:off x="2460625" y="26756995"/>
            <a:ext cx="4456430" cy="4202430"/>
          </a:xfrm>
          <a:prstGeom prst="rect">
            <a:avLst/>
          </a:prstGeom>
          <a:noFill/>
          <a:ln>
            <a:noFill/>
          </a:ln>
        </p:spPr>
      </p:pic>
      <p:sp>
        <p:nvSpPr>
          <p:cNvPr id="13" name="Text Box 192"/>
          <p:cNvSpPr txBox="1">
            <a:spLocks noChangeArrowheads="1"/>
          </p:cNvSpPr>
          <p:nvPr/>
        </p:nvSpPr>
        <p:spPr bwMode="auto">
          <a:xfrm>
            <a:off x="7564755" y="26212800"/>
            <a:ext cx="8136255" cy="5290185"/>
          </a:xfrm>
          <a:prstGeom prst="rect">
            <a:avLst/>
          </a:prstGeom>
          <a:solidFill>
            <a:schemeClr val="bg1"/>
          </a:solidFill>
          <a:ln w="38100">
            <a:solidFill>
              <a:srgbClr val="7030A0"/>
            </a:solidFill>
          </a:ln>
          <a:effectLst/>
        </p:spPr>
        <p:txBody>
          <a:bodyPr wrap="square" lIns="182880" tIns="182880" rIns="182880" bIns="182880">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4F81BD">
                    <a:lumMod val="50000"/>
                  </a:srgbClr>
                </a:solidFill>
                <a:effectLst/>
                <a:uLnTx/>
                <a:uFillTx/>
                <a:latin typeface="Calibri" panose="020F0502020204030204" pitchFamily="34" charset="0"/>
                <a:ea typeface="+mn-ea"/>
                <a:cs typeface="+mn-cs"/>
                <a:sym typeface="+mn-ea"/>
              </a:rPr>
              <a:t>Experimental Setup</a:t>
            </a:r>
            <a:r>
              <a:rPr kumimoji="0" lang="en-US" sz="3200" b="1"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mn-ea"/>
                <a:cs typeface="+mn-cs"/>
                <a:sym typeface="+mn-ea"/>
              </a:rPr>
              <a: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mn-ea"/>
              </a:rPr>
              <a:t> </a:t>
            </a:r>
          </a:p>
          <a:p>
            <a:pPr marL="0" marR="0" lvl="0" indent="0" algn="just" defTabSz="438912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mn-ea"/>
              </a:rPr>
              <a:t>- Maximum power output of 750 W at 2450 MHz </a:t>
            </a:r>
          </a:p>
          <a:p>
            <a:pPr marL="0" marR="0" lvl="0" indent="0" algn="just" defTabSz="438912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mn-ea"/>
              </a:rPr>
              <a:t>- A 360</a:t>
            </a:r>
            <a:r>
              <a:rPr kumimoji="0" lang="en-US" sz="3200" b="0" i="0" u="none" strike="noStrike" kern="1200" cap="none" spc="0" normalizeH="0" baseline="30000" noProof="0" dirty="0">
                <a:ln>
                  <a:noFill/>
                </a:ln>
                <a:solidFill>
                  <a:prstClr val="black"/>
                </a:solidFill>
                <a:effectLst/>
                <a:uLnTx/>
                <a:uFillTx/>
                <a:latin typeface="Calibri" panose="020F0502020204030204" pitchFamily="34" charset="0"/>
                <a:ea typeface="+mn-ea"/>
                <a:cs typeface="+mn-cs"/>
                <a:sym typeface="+mn-ea"/>
              </a:rPr>
              <a:t>0</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mn-ea"/>
              </a:rPr>
              <a:t> rotatable dish with 4 rpm inside the microwave drying chamber </a:t>
            </a:r>
          </a:p>
          <a:p>
            <a:pPr marL="0" marR="0" lvl="0" indent="0" algn="just" defTabSz="438912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4F81BD">
                    <a:lumMod val="50000"/>
                  </a:srgbClr>
                </a:solidFill>
                <a:effectLst/>
                <a:uLnTx/>
                <a:uFillTx/>
                <a:latin typeface="Calibri" panose="020F0502020204030204" pitchFamily="34" charset="0"/>
                <a:ea typeface="+mn-ea"/>
                <a:cs typeface="+mn-cs"/>
                <a:sym typeface="+mn-ea"/>
              </a:rPr>
              <a:t>Drying process</a:t>
            </a:r>
            <a:r>
              <a:rPr kumimoji="0" lang="en-US" sz="3200" b="1"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mn-ea"/>
                <a:cs typeface="+mn-cs"/>
                <a:sym typeface="+mn-ea"/>
              </a:rPr>
              <a: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mn-ea"/>
              </a:rPr>
              <a:t> </a:t>
            </a:r>
          </a:p>
          <a:p>
            <a:pPr marL="0" marR="0" lvl="0" indent="0" algn="just" defTabSz="438912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mn-ea"/>
              </a:rPr>
              <a:t>- There are 3 levels of microwave power (150W, 300W, 450W)</a:t>
            </a:r>
          </a:p>
          <a:p>
            <a:pPr marL="0" marR="0" lvl="0" indent="0" algn="just" defTabSz="438912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mn-ea"/>
              </a:rPr>
              <a:t>- The samples were dried assisted-microwave in 10 minutes and took rest in 2 minutes</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4" name="Text Box 53"/>
          <p:cNvSpPr txBox="1"/>
          <p:nvPr/>
        </p:nvSpPr>
        <p:spPr>
          <a:xfrm>
            <a:off x="1828800" y="19904710"/>
            <a:ext cx="2860675" cy="2553335"/>
          </a:xfrm>
          <a:prstGeom prst="rect">
            <a:avLst/>
          </a:prstGeom>
          <a:noFill/>
        </p:spPr>
        <p:txBody>
          <a:bodyPr wrap="square" rtlCol="0" anchor="t">
            <a:spAutoFit/>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Calibri" panose="020F0502020204030204" pitchFamily="34" charset="0"/>
                <a:ea typeface="+mn-ea"/>
                <a:cs typeface="Times New Roman" panose="02020603050405020304" charset="0"/>
                <a:sym typeface="+mn-ea"/>
              </a:rPr>
              <a:t>Low-</a:t>
            </a:r>
            <a:br>
              <a:rPr kumimoji="0" lang="en-US" sz="3200" b="1" i="0" u="none" strike="noStrike" kern="1200" cap="none" spc="0" normalizeH="0" baseline="0" noProof="0">
                <a:ln>
                  <a:noFill/>
                </a:ln>
                <a:solidFill>
                  <a:srgbClr val="FF0000"/>
                </a:solidFill>
                <a:effectLst/>
                <a:uLnTx/>
                <a:uFillTx/>
                <a:latin typeface="Calibri" panose="020F0502020204030204" pitchFamily="34" charset="0"/>
                <a:ea typeface="+mn-ea"/>
                <a:cs typeface="Times New Roman" panose="02020603050405020304" charset="0"/>
                <a:sym typeface="+mn-ea"/>
              </a:rPr>
            </a:br>
            <a:r>
              <a:rPr kumimoji="0" lang="en-US" sz="3200" b="1" i="0" u="none" strike="noStrike" kern="1200" cap="none" spc="0" normalizeH="0" baseline="0" noProof="0">
                <a:ln>
                  <a:noFill/>
                </a:ln>
                <a:solidFill>
                  <a:srgbClr val="FF0000"/>
                </a:solidFill>
                <a:effectLst/>
                <a:uLnTx/>
                <a:uFillTx/>
                <a:latin typeface="Calibri" panose="020F0502020204030204" pitchFamily="34" charset="0"/>
                <a:ea typeface="+mn-ea"/>
                <a:cs typeface="Times New Roman" panose="02020603050405020304" charset="0"/>
                <a:sym typeface="+mn-ea"/>
              </a:rPr>
              <a:t>Temperature</a:t>
            </a:r>
          </a:p>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Calibri" panose="020F0502020204030204" pitchFamily="34" charset="0"/>
                <a:ea typeface="+mn-ea"/>
                <a:cs typeface="Times New Roman" panose="02020603050405020304" charset="0"/>
                <a:sym typeface="+mn-ea"/>
              </a:rPr>
              <a:t>Micrwoave-</a:t>
            </a:r>
          </a:p>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Calibri" panose="020F0502020204030204" pitchFamily="34" charset="0"/>
                <a:ea typeface="+mn-ea"/>
                <a:cs typeface="Times New Roman" panose="02020603050405020304" charset="0"/>
                <a:sym typeface="+mn-ea"/>
              </a:rPr>
              <a:t>assisted</a:t>
            </a:r>
          </a:p>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Calibri" panose="020F0502020204030204" pitchFamily="34" charset="0"/>
                <a:ea typeface="+mn-ea"/>
                <a:cs typeface="Times New Roman" panose="02020603050405020304" charset="0"/>
                <a:sym typeface="+mn-ea"/>
              </a:rPr>
              <a:t>Drying</a:t>
            </a:r>
          </a:p>
        </p:txBody>
      </p:sp>
      <p:sp>
        <p:nvSpPr>
          <p:cNvPr id="3" name="Text Box 122"/>
          <p:cNvSpPr txBox="1">
            <a:spLocks noChangeArrowheads="1"/>
          </p:cNvSpPr>
          <p:nvPr/>
        </p:nvSpPr>
        <p:spPr bwMode="auto">
          <a:xfrm>
            <a:off x="7435215" y="854075"/>
            <a:ext cx="25355550" cy="3288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78399" tIns="445997" rIns="178399" bIns="445997" anchor="ctr" anchorCtr="0">
            <a:spAutoFit/>
          </a:bodyPr>
          <a:lstStyle>
            <a:lvl1pPr defTabSz="4389755" eaLnBrk="0" hangingPunct="0">
              <a:defRPr sz="2200">
                <a:solidFill>
                  <a:schemeClr val="tx1"/>
                </a:solidFill>
                <a:latin typeface="Arial" panose="020B0604020202020204" pitchFamily="34" charset="0"/>
              </a:defRPr>
            </a:lvl1pPr>
            <a:lvl2pPr marL="742950" indent="-285750" defTabSz="4389755" eaLnBrk="0" hangingPunct="0">
              <a:defRPr sz="2200">
                <a:solidFill>
                  <a:schemeClr val="tx1"/>
                </a:solidFill>
                <a:latin typeface="Arial" panose="020B0604020202020204" pitchFamily="34" charset="0"/>
              </a:defRPr>
            </a:lvl2pPr>
            <a:lvl3pPr marL="1143000" indent="-228600" defTabSz="4389755" eaLnBrk="0" hangingPunct="0">
              <a:defRPr sz="2200">
                <a:solidFill>
                  <a:schemeClr val="tx1"/>
                </a:solidFill>
                <a:latin typeface="Arial" panose="020B0604020202020204" pitchFamily="34" charset="0"/>
              </a:defRPr>
            </a:lvl3pPr>
            <a:lvl4pPr marL="1600200" indent="-228600" defTabSz="4389755" eaLnBrk="0" hangingPunct="0">
              <a:defRPr sz="2200">
                <a:solidFill>
                  <a:schemeClr val="tx1"/>
                </a:solidFill>
                <a:latin typeface="Arial" panose="020B0604020202020204" pitchFamily="34" charset="0"/>
              </a:defRPr>
            </a:lvl4pPr>
            <a:lvl5pPr marL="2057400" indent="-228600" defTabSz="4389755" eaLnBrk="0" hangingPunct="0">
              <a:defRPr sz="2200">
                <a:solidFill>
                  <a:schemeClr val="tx1"/>
                </a:solidFill>
                <a:latin typeface="Arial" panose="020B0604020202020204" pitchFamily="34" charset="0"/>
              </a:defRPr>
            </a:lvl5pPr>
            <a:lvl6pPr marL="2514600" indent="-228600" defTabSz="4389755"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755"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755"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755" eaLnBrk="0" fontAlgn="base" hangingPunct="0">
              <a:spcBef>
                <a:spcPct val="0"/>
              </a:spcBef>
              <a:spcAft>
                <a:spcPct val="0"/>
              </a:spcAft>
              <a:defRPr sz="2200">
                <a:solidFill>
                  <a:schemeClr val="tx1"/>
                </a:solidFill>
                <a:latin typeface="Arial" panose="020B0604020202020204" pitchFamily="34" charset="0"/>
              </a:defRPr>
            </a:lvl9pPr>
          </a:lstStyle>
          <a:p>
            <a:pPr marL="0" marR="0" lvl="0" indent="0" algn="ctr" defTabSz="4389755" rtl="0" eaLnBrk="1" fontAlgn="auto" latinLnBrk="0" hangingPunct="1">
              <a:lnSpc>
                <a:spcPct val="100000"/>
              </a:lnSpc>
              <a:spcBef>
                <a:spcPts val="0"/>
              </a:spcBef>
              <a:spcAft>
                <a:spcPts val="0"/>
              </a:spcAft>
              <a:buClrTx/>
              <a:buSzTx/>
              <a:buFontTx/>
              <a:buNone/>
              <a:tabLst/>
              <a:defRPr/>
            </a:pPr>
            <a:r>
              <a:rPr kumimoji="0" lang="en-US" sz="7790" b="1" i="0" u="none" strike="noStrike" kern="1200" cap="none" spc="0" normalizeH="0" baseline="0" noProof="0" dirty="0">
                <a:ln>
                  <a:noFill/>
                </a:ln>
                <a:solidFill>
                  <a:srgbClr val="9BBB59">
                    <a:lumMod val="20000"/>
                    <a:lumOff val="80000"/>
                  </a:srgbClr>
                </a:solidFill>
                <a:effectLst/>
                <a:uLnTx/>
                <a:uFillTx/>
                <a:latin typeface="Calibri"/>
                <a:ea typeface="+mn-ea"/>
                <a:cs typeface="+mn-cs"/>
                <a:sym typeface="+mn-ea"/>
              </a:rPr>
              <a:t>Drying Kinetics of Low-temperature Microwave-assited Drying of sliced Bitter Melon (</a:t>
            </a:r>
            <a:r>
              <a:rPr kumimoji="0" lang="en-US" sz="7790" b="1" i="1" u="none" strike="noStrike" kern="1200" cap="none" spc="0" normalizeH="0" baseline="0" noProof="0" dirty="0">
                <a:ln>
                  <a:noFill/>
                </a:ln>
                <a:solidFill>
                  <a:srgbClr val="9BBB59">
                    <a:lumMod val="20000"/>
                    <a:lumOff val="80000"/>
                  </a:srgbClr>
                </a:solidFill>
                <a:effectLst/>
                <a:uLnTx/>
                <a:uFillTx/>
                <a:latin typeface="Calibri"/>
                <a:ea typeface="+mn-ea"/>
                <a:cs typeface="+mn-cs"/>
                <a:sym typeface="+mn-ea"/>
              </a:rPr>
              <a:t>Momordica charantia </a:t>
            </a:r>
            <a:r>
              <a:rPr kumimoji="0" lang="en-US" sz="7790" b="1" i="0" u="none" strike="noStrike" kern="1200" cap="none" spc="0" normalizeH="0" baseline="0" noProof="0" dirty="0">
                <a:ln>
                  <a:noFill/>
                </a:ln>
                <a:solidFill>
                  <a:srgbClr val="9BBB59">
                    <a:lumMod val="20000"/>
                    <a:lumOff val="80000"/>
                  </a:srgbClr>
                </a:solidFill>
                <a:effectLst/>
                <a:uLnTx/>
                <a:uFillTx/>
                <a:latin typeface="Calibri"/>
                <a:ea typeface="+mn-ea"/>
                <a:cs typeface="+mn-cs"/>
                <a:sym typeface="+mn-ea"/>
              </a:rPr>
              <a:t>L.)</a:t>
            </a:r>
            <a:endParaRPr kumimoji="0" lang="en-US" sz="7795" b="1" i="0" u="none" strike="noStrike" kern="1200" cap="none" spc="0" normalizeH="0" baseline="0" noProof="0" dirty="0">
              <a:ln>
                <a:noFill/>
              </a:ln>
              <a:solidFill>
                <a:srgbClr val="9BBB59">
                  <a:lumMod val="20000"/>
                  <a:lumOff val="80000"/>
                </a:srgbClr>
              </a:solidFill>
              <a:effectLst/>
              <a:uLnTx/>
              <a:uFillTx/>
              <a:latin typeface="Calibri"/>
              <a:ea typeface="+mn-ea"/>
              <a:cs typeface="+mn-cs"/>
            </a:endParaRPr>
          </a:p>
        </p:txBody>
      </p:sp>
      <p:sp>
        <p:nvSpPr>
          <p:cNvPr id="11" name="Text Box 123"/>
          <p:cNvSpPr txBox="1">
            <a:spLocks noChangeArrowheads="1"/>
          </p:cNvSpPr>
          <p:nvPr/>
        </p:nvSpPr>
        <p:spPr bwMode="auto">
          <a:xfrm>
            <a:off x="7435215" y="3581400"/>
            <a:ext cx="253555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8399" tIns="178399" rIns="178399" bIns="178399" anchor="ctr" anchorCtr="0"/>
          <a:lstStyle>
            <a:lvl1pPr defTabSz="4389755" eaLnBrk="0" hangingPunct="0">
              <a:defRPr sz="2200">
                <a:solidFill>
                  <a:schemeClr val="tx1"/>
                </a:solidFill>
                <a:latin typeface="Arial" panose="020B0604020202020204" pitchFamily="34" charset="0"/>
              </a:defRPr>
            </a:lvl1pPr>
            <a:lvl2pPr marL="742950" indent="-285750" defTabSz="4389755" eaLnBrk="0" hangingPunct="0">
              <a:defRPr sz="2200">
                <a:solidFill>
                  <a:schemeClr val="tx1"/>
                </a:solidFill>
                <a:latin typeface="Arial" panose="020B0604020202020204" pitchFamily="34" charset="0"/>
              </a:defRPr>
            </a:lvl2pPr>
            <a:lvl3pPr marL="1143000" indent="-228600" defTabSz="4389755" eaLnBrk="0" hangingPunct="0">
              <a:defRPr sz="2200">
                <a:solidFill>
                  <a:schemeClr val="tx1"/>
                </a:solidFill>
                <a:latin typeface="Arial" panose="020B0604020202020204" pitchFamily="34" charset="0"/>
              </a:defRPr>
            </a:lvl3pPr>
            <a:lvl4pPr marL="1600200" indent="-228600" defTabSz="4389755" eaLnBrk="0" hangingPunct="0">
              <a:defRPr sz="2200">
                <a:solidFill>
                  <a:schemeClr val="tx1"/>
                </a:solidFill>
                <a:latin typeface="Arial" panose="020B0604020202020204" pitchFamily="34" charset="0"/>
              </a:defRPr>
            </a:lvl4pPr>
            <a:lvl5pPr marL="2057400" indent="-228600" defTabSz="4389755" eaLnBrk="0" hangingPunct="0">
              <a:defRPr sz="2200">
                <a:solidFill>
                  <a:schemeClr val="tx1"/>
                </a:solidFill>
                <a:latin typeface="Arial" panose="020B0604020202020204" pitchFamily="34" charset="0"/>
              </a:defRPr>
            </a:lvl5pPr>
            <a:lvl6pPr marL="2514600" indent="-228600" defTabSz="4389755"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755"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755"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755" eaLnBrk="0" fontAlgn="base" hangingPunct="0">
              <a:spcBef>
                <a:spcPct val="0"/>
              </a:spcBef>
              <a:spcAft>
                <a:spcPct val="0"/>
              </a:spcAft>
              <a:defRPr sz="2200">
                <a:solidFill>
                  <a:schemeClr val="tx1"/>
                </a:solidFill>
                <a:latin typeface="Arial" panose="020B0604020202020204" pitchFamily="34" charset="0"/>
              </a:defRPr>
            </a:lvl9pPr>
          </a:lstStyle>
          <a:p>
            <a:pPr marL="0" marR="0" lvl="0" indent="0" algn="ctr" defTabSz="4389755" rtl="0" eaLnBrk="1" fontAlgn="auto" latinLnBrk="0" hangingPunct="1">
              <a:lnSpc>
                <a:spcPct val="100000"/>
              </a:lnSpc>
              <a:spcBef>
                <a:spcPts val="0"/>
              </a:spcBef>
              <a:spcAft>
                <a:spcPts val="0"/>
              </a:spcAft>
              <a:buClrTx/>
              <a:buSzTx/>
              <a:buFontTx/>
              <a:buNone/>
              <a:tabLst/>
              <a:defRPr/>
            </a:pPr>
            <a:r>
              <a:rPr kumimoji="0" lang="en-US" sz="4720" b="0" i="0" u="none" strike="noStrike" kern="1200" cap="none" spc="0" normalizeH="0" baseline="0" noProof="0" dirty="0">
                <a:ln>
                  <a:noFill/>
                </a:ln>
                <a:solidFill>
                  <a:srgbClr val="9BBB59">
                    <a:lumMod val="20000"/>
                    <a:lumOff val="80000"/>
                  </a:srgbClr>
                </a:solidFill>
                <a:effectLst/>
                <a:uLnTx/>
                <a:uFillTx/>
                <a:latin typeface="Calibri"/>
                <a:ea typeface="+mn-ea"/>
                <a:cs typeface="+mn-cs"/>
                <a:sym typeface="+mn-ea"/>
              </a:rPr>
              <a:t>Linh T.V. Nguyen</a:t>
            </a:r>
            <a:r>
              <a:rPr kumimoji="0" lang="en-US" sz="4720" b="0" i="0" u="none" strike="noStrike" kern="1200" cap="none" spc="0" normalizeH="0" baseline="30000" noProof="0" dirty="0">
                <a:ln>
                  <a:noFill/>
                </a:ln>
                <a:solidFill>
                  <a:srgbClr val="9BBB59">
                    <a:lumMod val="20000"/>
                    <a:lumOff val="80000"/>
                  </a:srgbClr>
                </a:solidFill>
                <a:effectLst/>
                <a:uLnTx/>
                <a:uFillTx/>
                <a:latin typeface="Calibri"/>
                <a:ea typeface="+mn-ea"/>
                <a:cs typeface="+mn-cs"/>
                <a:sym typeface="+mn-ea"/>
              </a:rPr>
              <a:t>a</a:t>
            </a:r>
            <a:r>
              <a:rPr kumimoji="0" lang="en-US" sz="4720" b="0" i="0" u="none" strike="noStrike" kern="1200" cap="none" spc="0" normalizeH="0" baseline="0" noProof="0" dirty="0">
                <a:ln>
                  <a:noFill/>
                </a:ln>
                <a:solidFill>
                  <a:srgbClr val="9BBB59">
                    <a:lumMod val="20000"/>
                    <a:lumOff val="80000"/>
                  </a:srgbClr>
                </a:solidFill>
                <a:effectLst/>
                <a:uLnTx/>
                <a:uFillTx/>
                <a:latin typeface="Calibri"/>
                <a:ea typeface="+mn-ea"/>
                <a:cs typeface="+mn-cs"/>
                <a:sym typeface="+mn-ea"/>
              </a:rPr>
              <a:t>, Duy P.B. Nguyen</a:t>
            </a:r>
            <a:r>
              <a:rPr kumimoji="0" lang="en-US" sz="4720" b="0" i="0" u="none" strike="noStrike" kern="1200" cap="none" spc="0" normalizeH="0" baseline="30000" noProof="0" dirty="0">
                <a:ln>
                  <a:noFill/>
                </a:ln>
                <a:solidFill>
                  <a:srgbClr val="9BBB59">
                    <a:lumMod val="20000"/>
                    <a:lumOff val="80000"/>
                  </a:srgbClr>
                </a:solidFill>
                <a:effectLst/>
                <a:uLnTx/>
                <a:uFillTx/>
                <a:latin typeface="Calibri"/>
                <a:ea typeface="+mn-ea"/>
                <a:cs typeface="+mn-cs"/>
                <a:sym typeface="+mn-ea"/>
              </a:rPr>
              <a:t>b</a:t>
            </a:r>
            <a:r>
              <a:rPr kumimoji="0" lang="en-US" sz="4720" b="0" i="0" u="none" strike="noStrike" kern="1200" cap="none" spc="0" normalizeH="0" baseline="0" noProof="0" dirty="0">
                <a:ln>
                  <a:noFill/>
                </a:ln>
                <a:solidFill>
                  <a:srgbClr val="9BBB59">
                    <a:lumMod val="20000"/>
                    <a:lumOff val="80000"/>
                  </a:srgbClr>
                </a:solidFill>
                <a:effectLst/>
                <a:uLnTx/>
                <a:uFillTx/>
                <a:latin typeface="Calibri"/>
                <a:ea typeface="+mn-ea"/>
                <a:cs typeface="+mn-cs"/>
                <a:sym typeface="+mn-ea"/>
              </a:rPr>
              <a:t>, Cuong X. Luu</a:t>
            </a:r>
            <a:r>
              <a:rPr kumimoji="0" lang="en-US" sz="4720" b="0" i="0" u="none" strike="noStrike" kern="1200" cap="none" spc="0" normalizeH="0" baseline="30000" noProof="0" dirty="0">
                <a:ln>
                  <a:noFill/>
                </a:ln>
                <a:solidFill>
                  <a:srgbClr val="9BBB59">
                    <a:lumMod val="20000"/>
                    <a:lumOff val="80000"/>
                  </a:srgbClr>
                </a:solidFill>
                <a:effectLst/>
                <a:uLnTx/>
                <a:uFillTx/>
                <a:latin typeface="Calibri"/>
                <a:ea typeface="+mn-ea"/>
                <a:cs typeface="+mn-cs"/>
                <a:sym typeface="+mn-ea"/>
              </a:rPr>
              <a:t>a</a:t>
            </a:r>
            <a:r>
              <a:rPr kumimoji="0" lang="en-US" sz="4720" b="0" i="0" u="none" strike="noStrike" kern="1200" cap="none" spc="0" normalizeH="0" baseline="0" noProof="0" dirty="0">
                <a:ln>
                  <a:noFill/>
                </a:ln>
                <a:solidFill>
                  <a:srgbClr val="9BBB59">
                    <a:lumMod val="20000"/>
                    <a:lumOff val="80000"/>
                  </a:srgbClr>
                </a:solidFill>
                <a:effectLst/>
                <a:uLnTx/>
                <a:uFillTx/>
                <a:latin typeface="Calibri"/>
                <a:ea typeface="+mn-ea"/>
                <a:cs typeface="+mn-cs"/>
                <a:sym typeface="+mn-ea"/>
              </a:rPr>
              <a:t> and Phong T. Huynh</a:t>
            </a:r>
            <a:r>
              <a:rPr kumimoji="0" lang="en-US" sz="4720" b="0" i="0" u="none" strike="noStrike" kern="1200" cap="none" spc="0" normalizeH="0" baseline="30000" noProof="0" dirty="0">
                <a:ln>
                  <a:noFill/>
                </a:ln>
                <a:solidFill>
                  <a:srgbClr val="9BBB59">
                    <a:lumMod val="20000"/>
                    <a:lumOff val="80000"/>
                  </a:srgbClr>
                </a:solidFill>
                <a:effectLst/>
                <a:uLnTx/>
                <a:uFillTx/>
                <a:latin typeface="Calibri"/>
                <a:ea typeface="+mn-ea"/>
                <a:cs typeface="+mn-cs"/>
                <a:sym typeface="+mn-ea"/>
              </a:rPr>
              <a:t>b</a:t>
            </a:r>
            <a:endParaRPr kumimoji="0" lang="en-US" sz="4720" b="0" i="0" u="none" strike="noStrike" kern="1200" cap="none" spc="0" normalizeH="0" baseline="30000" noProof="0" dirty="0">
              <a:ln>
                <a:noFill/>
              </a:ln>
              <a:solidFill>
                <a:srgbClr val="9BBB59">
                  <a:lumMod val="20000"/>
                  <a:lumOff val="80000"/>
                </a:srgbClr>
              </a:solidFill>
              <a:effectLst/>
              <a:uLnTx/>
              <a:uFillTx/>
              <a:latin typeface="Calibri"/>
              <a:ea typeface="+mn-ea"/>
              <a:cs typeface="+mn-cs"/>
            </a:endParaRPr>
          </a:p>
          <a:p>
            <a:pPr marL="0" marR="0" lvl="0" indent="0" algn="ctr" defTabSz="4389755" rtl="0" eaLnBrk="1" fontAlgn="auto" latinLnBrk="0" hangingPunct="1">
              <a:lnSpc>
                <a:spcPct val="100000"/>
              </a:lnSpc>
              <a:spcBef>
                <a:spcPts val="0"/>
              </a:spcBef>
              <a:spcAft>
                <a:spcPts val="0"/>
              </a:spcAft>
              <a:buClrTx/>
              <a:buSzTx/>
              <a:buFontTx/>
              <a:buNone/>
              <a:tabLst/>
              <a:defRPr/>
            </a:pPr>
            <a:r>
              <a:rPr kumimoji="0" lang="en-US" sz="4720" b="0" i="0" u="none" strike="noStrike" kern="1200" cap="none" spc="0" normalizeH="0" baseline="30000" noProof="0" dirty="0">
                <a:ln>
                  <a:noFill/>
                </a:ln>
                <a:solidFill>
                  <a:srgbClr val="9BBB59">
                    <a:lumMod val="20000"/>
                    <a:lumOff val="80000"/>
                  </a:srgbClr>
                </a:solidFill>
                <a:effectLst/>
                <a:uLnTx/>
                <a:uFillTx/>
                <a:latin typeface="Calibri"/>
                <a:ea typeface="+mn-ea"/>
                <a:cs typeface="+mn-cs"/>
                <a:sym typeface="+mn-ea"/>
              </a:rPr>
              <a:t>a</a:t>
            </a:r>
            <a:r>
              <a:rPr kumimoji="0" lang="en-US" sz="4720" b="0" i="0" u="none" strike="noStrike" kern="1200" cap="none" spc="0" normalizeH="0" baseline="0" noProof="0" dirty="0">
                <a:ln>
                  <a:noFill/>
                </a:ln>
                <a:solidFill>
                  <a:srgbClr val="9BBB59">
                    <a:lumMod val="20000"/>
                    <a:lumOff val="80000"/>
                  </a:srgbClr>
                </a:solidFill>
                <a:effectLst/>
                <a:uLnTx/>
                <a:uFillTx/>
                <a:latin typeface="Calibri"/>
                <a:ea typeface="+mn-ea"/>
                <a:cs typeface="+mn-cs"/>
                <a:sym typeface="+mn-ea"/>
              </a:rPr>
              <a:t>Nguyen Tat Thanh University, </a:t>
            </a:r>
            <a:r>
              <a:rPr kumimoji="0" lang="en-US" sz="4720" b="0" i="0" u="none" strike="noStrike" kern="1200" cap="none" spc="0" normalizeH="0" baseline="30000" noProof="0" dirty="0">
                <a:ln>
                  <a:noFill/>
                </a:ln>
                <a:solidFill>
                  <a:srgbClr val="9BBB59">
                    <a:lumMod val="20000"/>
                    <a:lumOff val="80000"/>
                  </a:srgbClr>
                </a:solidFill>
                <a:effectLst/>
                <a:uLnTx/>
                <a:uFillTx/>
                <a:latin typeface="Calibri"/>
                <a:ea typeface="+mn-ea"/>
                <a:cs typeface="+mn-cs"/>
                <a:sym typeface="+mn-ea"/>
              </a:rPr>
              <a:t>b</a:t>
            </a:r>
            <a:r>
              <a:rPr kumimoji="0" lang="en-US" sz="4720" b="0" i="0" u="none" strike="noStrike" kern="1200" cap="none" spc="0" normalizeH="0" baseline="0" noProof="0" dirty="0">
                <a:ln>
                  <a:noFill/>
                </a:ln>
                <a:solidFill>
                  <a:srgbClr val="9BBB59">
                    <a:lumMod val="20000"/>
                    <a:lumOff val="80000"/>
                  </a:srgbClr>
                </a:solidFill>
                <a:effectLst/>
                <a:uLnTx/>
                <a:uFillTx/>
                <a:latin typeface="Calibri"/>
                <a:ea typeface="+mn-ea"/>
                <a:cs typeface="+mn-cs"/>
                <a:sym typeface="+mn-ea"/>
              </a:rPr>
              <a:t>Bach Khoa University (Ho Chi Minh city, Vietnam)</a:t>
            </a:r>
            <a:endParaRPr kumimoji="0" lang="en-US" sz="4720" b="0" i="0" u="none" strike="noStrike" kern="1200" cap="none" spc="0" normalizeH="0" baseline="0" noProof="0" dirty="0">
              <a:ln>
                <a:noFill/>
              </a:ln>
              <a:solidFill>
                <a:srgbClr val="9BBB59">
                  <a:lumMod val="20000"/>
                  <a:lumOff val="80000"/>
                </a:srgbClr>
              </a:solidFill>
              <a:effectLst/>
              <a:uLnTx/>
              <a:uFillTx/>
              <a:latin typeface="Calibri"/>
              <a:ea typeface="+mn-ea"/>
              <a:cs typeface="+mn-cs"/>
            </a:endParaRPr>
          </a:p>
        </p:txBody>
      </p:sp>
      <p:pic>
        <p:nvPicPr>
          <p:cNvPr id="30" name="Picture 1" descr="IMG_256"/>
          <p:cNvPicPr>
            <a:picLocks noChangeAspect="1"/>
          </p:cNvPicPr>
          <p:nvPr/>
        </p:nvPicPr>
        <p:blipFill>
          <a:blip r:embed="rId12"/>
          <a:stretch>
            <a:fillRect/>
          </a:stretch>
        </p:blipFill>
        <p:spPr>
          <a:xfrm>
            <a:off x="151765" y="227965"/>
            <a:ext cx="7543165" cy="4044315"/>
          </a:xfrm>
          <a:prstGeom prst="rect">
            <a:avLst/>
          </a:prstGeom>
          <a:noFill/>
          <a:ln w="9525">
            <a:noFill/>
          </a:ln>
        </p:spPr>
      </p:pic>
      <p:sp>
        <p:nvSpPr>
          <p:cNvPr id="31" name="Text Box 30"/>
          <p:cNvSpPr txBox="1"/>
          <p:nvPr/>
        </p:nvSpPr>
        <p:spPr>
          <a:xfrm>
            <a:off x="7099935" y="-635"/>
            <a:ext cx="25691465" cy="1106805"/>
          </a:xfrm>
          <a:prstGeom prst="rect">
            <a:avLst/>
          </a:prstGeom>
          <a:noFill/>
        </p:spPr>
        <p:txBody>
          <a:bodyPr wrap="square" rtlCol="0">
            <a:spAutoFit/>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6600" b="1" i="1" u="none" strike="noStrike" kern="1200" cap="none" spc="0" normalizeH="0" baseline="0" noProof="0">
                <a:ln>
                  <a:noFill/>
                </a:ln>
                <a:solidFill>
                  <a:prstClr val="white"/>
                </a:solidFill>
                <a:effectLst/>
                <a:uLnTx/>
                <a:uFillTx/>
                <a:latin typeface="Calibri"/>
                <a:ea typeface="+mn-ea"/>
                <a:cs typeface="+mn-cs"/>
              </a:rPr>
              <a:t>The 3</a:t>
            </a:r>
            <a:r>
              <a:rPr kumimoji="0" lang="en-US" sz="6600" b="1" i="1" u="none" strike="noStrike" kern="1200" cap="none" spc="0" normalizeH="0" baseline="30000" noProof="0">
                <a:ln>
                  <a:noFill/>
                </a:ln>
                <a:solidFill>
                  <a:prstClr val="white"/>
                </a:solidFill>
                <a:effectLst/>
                <a:uLnTx/>
                <a:uFillTx/>
                <a:latin typeface="Calibri"/>
                <a:ea typeface="+mn-ea"/>
                <a:cs typeface="+mn-cs"/>
              </a:rPr>
              <a:t>rd</a:t>
            </a:r>
            <a:r>
              <a:rPr kumimoji="0" lang="en-US" sz="6600" b="1" i="1" u="none" strike="noStrike" kern="1200" cap="none" spc="0" normalizeH="0" baseline="0" noProof="0">
                <a:ln>
                  <a:noFill/>
                </a:ln>
                <a:solidFill>
                  <a:prstClr val="white"/>
                </a:solidFill>
                <a:effectLst/>
                <a:uLnTx/>
                <a:uFillTx/>
                <a:latin typeface="Calibri"/>
                <a:ea typeface="+mn-ea"/>
                <a:cs typeface="+mn-cs"/>
              </a:rPr>
              <a:t> ENFO Student Research Workshop (ENFO-SRW)</a:t>
            </a:r>
          </a:p>
        </p:txBody>
      </p:sp>
    </p:spTree>
    <p:extLst>
      <p:ext uri="{BB962C8B-B14F-4D97-AF65-F5344CB8AC3E}">
        <p14:creationId xmlns:p14="http://schemas.microsoft.com/office/powerpoint/2010/main" val="28785328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4385</Words>
  <Application>Microsoft Macintosh PowerPoint</Application>
  <PresentationFormat>Custom</PresentationFormat>
  <Paragraphs>656</Paragraphs>
  <Slides>5</Slides>
  <Notes>2</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5</vt:i4>
      </vt:variant>
    </vt:vector>
  </HeadingPairs>
  <TitlesOfParts>
    <vt:vector size="14" baseType="lpstr">
      <vt:lpstr>Arial</vt:lpstr>
      <vt:lpstr>Calibri</vt:lpstr>
      <vt:lpstr>Cambria Math</vt:lpstr>
      <vt:lpstr>Tahoma</vt:lpstr>
      <vt:lpstr>Times New Roman</vt:lpstr>
      <vt:lpstr>Wingdings</vt:lpstr>
      <vt:lpstr>Office Theme</vt:lpstr>
      <vt:lpstr>1_Office Theme</vt:lpstr>
      <vt:lpstr>Paint.Picture</vt:lpstr>
      <vt:lpstr>PowerPoint Presentation</vt:lpstr>
      <vt:lpstr>PowerPoint Presentation</vt:lpstr>
      <vt:lpstr>PowerPoint Presentation</vt:lpstr>
      <vt:lpstr>PowerPoint Presentation</vt:lpstr>
      <vt:lpstr>PowerPoint Presentation</vt:lpstr>
    </vt:vector>
  </TitlesOfParts>
  <Company>Genigraphics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48x36</dc:title>
  <dc:creator>Jay Larson</dc:creator>
  <dc:description>Quality poster printing_x000d__x000d__x000d_
www.genigraphics.com_x000d__x000d__x000d_
1-800-790-4001</dc:description>
  <cp:lastModifiedBy>Microsoft Office User</cp:lastModifiedBy>
  <cp:revision>90</cp:revision>
  <cp:lastPrinted>2013-02-12T02:21:00Z</cp:lastPrinted>
  <dcterms:created xsi:type="dcterms:W3CDTF">2013-02-10T21:14:00Z</dcterms:created>
  <dcterms:modified xsi:type="dcterms:W3CDTF">2021-12-29T19:24:52Z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1033-11.2.0.8991</vt:lpwstr>
  </property>
</Properties>
</file>